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743" r:id="rId4"/>
  </p:sldMasterIdLst>
  <p:notesMasterIdLst>
    <p:notesMasterId r:id="rId29"/>
  </p:notesMasterIdLst>
  <p:handoutMasterIdLst>
    <p:handoutMasterId r:id="rId30"/>
  </p:handoutMasterIdLst>
  <p:sldIdLst>
    <p:sldId id="344" r:id="rId5"/>
    <p:sldId id="359" r:id="rId6"/>
    <p:sldId id="345" r:id="rId7"/>
    <p:sldId id="346" r:id="rId8"/>
    <p:sldId id="347" r:id="rId9"/>
    <p:sldId id="348" r:id="rId10"/>
    <p:sldId id="326" r:id="rId11"/>
    <p:sldId id="349" r:id="rId12"/>
    <p:sldId id="361" r:id="rId13"/>
    <p:sldId id="350" r:id="rId14"/>
    <p:sldId id="354" r:id="rId15"/>
    <p:sldId id="363" r:id="rId16"/>
    <p:sldId id="351" r:id="rId17"/>
    <p:sldId id="355" r:id="rId18"/>
    <p:sldId id="365" r:id="rId19"/>
    <p:sldId id="352" r:id="rId20"/>
    <p:sldId id="356" r:id="rId21"/>
    <p:sldId id="367" r:id="rId22"/>
    <p:sldId id="353" r:id="rId23"/>
    <p:sldId id="357" r:id="rId24"/>
    <p:sldId id="369" r:id="rId25"/>
    <p:sldId id="358" r:id="rId26"/>
    <p:sldId id="340" r:id="rId27"/>
    <p:sldId id="360" r:id="rId28"/>
  </p:sldIdLst>
  <p:sldSz cx="12192000" cy="6858000"/>
  <p:notesSz cx="6797675" cy="9926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1055F9-A9D2-473C-98CF-A5C5E1A42563}">
          <p14:sldIdLst>
            <p14:sldId id="344"/>
            <p14:sldId id="359"/>
            <p14:sldId id="345"/>
            <p14:sldId id="346"/>
            <p14:sldId id="347"/>
            <p14:sldId id="348"/>
            <p14:sldId id="326"/>
            <p14:sldId id="349"/>
            <p14:sldId id="361"/>
            <p14:sldId id="350"/>
            <p14:sldId id="354"/>
            <p14:sldId id="363"/>
            <p14:sldId id="351"/>
            <p14:sldId id="355"/>
            <p14:sldId id="365"/>
            <p14:sldId id="352"/>
            <p14:sldId id="356"/>
            <p14:sldId id="367"/>
            <p14:sldId id="353"/>
            <p14:sldId id="357"/>
            <p14:sldId id="369"/>
            <p14:sldId id="358"/>
            <p14:sldId id="340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8" pos="3931" userDrawn="1">
          <p15:clr>
            <a:srgbClr val="A4A3A4"/>
          </p15:clr>
        </p15:guide>
        <p15:guide id="9" pos="3885" userDrawn="1">
          <p15:clr>
            <a:srgbClr val="A4A3A4"/>
          </p15:clr>
        </p15:guide>
        <p15:guide id="17" orient="horz" pos="1656" userDrawn="1">
          <p15:clr>
            <a:srgbClr val="A4A3A4"/>
          </p15:clr>
        </p15:guide>
        <p15:guide id="22" pos="3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D67455-F608-69B1-6651-42529CA20BE5}" name="Vishal Khullar" initials="VK" userId="Vishal Khullar" providerId="None"/>
  <p188:author id="{B7070E80-AB2B-B858-ACD3-888BD9CAFA2C}" name="Ashika T" initials="AT" userId="Ashika T" providerId="None"/>
  <p188:author id="{D5B62D8B-BA77-DA3C-6F29-EDFE0C23C9C2}" name="Sachin Agarwal" initials="SA" userId="S::sachin.agarwal@igglobal.com::123af4da-5e21-4561-93b4-6691d2ac5d88" providerId="AD"/>
  <p188:author id="{7033519A-503E-55FB-B25F-882F25B92B10}" name="Aayush Jaiswal" initials="AJ" userId="S::aayush.jaiswal@igglobal.com::cd8cab12-d23c-48f1-b1e9-f87c61823c68" providerId="AD"/>
  <p188:author id="{AA4CA5B4-10F9-B4AA-9401-EDEF17AF07C6}" name="Swarnima Verma" initials="SV" userId="Swarnima Verma" providerId="None"/>
  <p188:author id="{A173AEB4-0780-D831-221E-5965A3D0C78A}" name="Sachin Agarwal" initials="SA" userId="Sachin Agarwal" providerId="None"/>
  <p188:author id="{CF2EB7E4-60AE-5217-DA09-4A0CA067300F}" name="Ina Nanda" initials="IN" userId="S::ina.nanda@absolutdata.com::1b2cf35a-203c-49d4-8e65-b0a17201f9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719A"/>
    <a:srgbClr val="004554"/>
    <a:srgbClr val="E8F4F0"/>
    <a:srgbClr val="E2F2ED"/>
    <a:srgbClr val="C9F3FF"/>
    <a:srgbClr val="00B1C4"/>
    <a:srgbClr val="005962"/>
    <a:srgbClr val="001F2E"/>
    <a:srgbClr val="002D44"/>
    <a:srgbClr val="009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1" autoAdjust="0"/>
    <p:restoredTop sz="96081" autoAdjust="0"/>
  </p:normalViewPr>
  <p:slideViewPr>
    <p:cSldViewPr snapToGrid="0">
      <p:cViewPr varScale="1">
        <p:scale>
          <a:sx n="60" d="100"/>
          <a:sy n="60" d="100"/>
        </p:scale>
        <p:origin x="1024" y="68"/>
      </p:cViewPr>
      <p:guideLst>
        <p:guide pos="3931"/>
        <p:guide pos="3885"/>
        <p:guide orient="horz" pos="1656"/>
        <p:guide pos="379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1" i="0" u="none" strike="noStrike" kern="1200" spc="0" baseline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rPr>
              <a:t>Net ASPU Impact</a:t>
            </a:r>
            <a:endParaRPr lang="en-IN" sz="16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1" i="0" u="none" strike="noStrike" kern="1200" spc="0" baseline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8275891730974698E-2"/>
          <c:y val="0.12345643527403867"/>
          <c:w val="0.95848956005405983"/>
          <c:h val="0.703890991613634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Voice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/>
              </a:solidFill>
              <a:ln w="9525">
                <a:solidFill>
                  <a:schemeClr val="bg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40.299999999999997</c:v>
                </c:pt>
                <c:pt idx="1">
                  <c:v>20.5</c:v>
                </c:pt>
                <c:pt idx="2">
                  <c:v>30.5</c:v>
                </c:pt>
                <c:pt idx="3">
                  <c:v>40.5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45-4173-81ED-9C23492FD9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Data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40.4</c:v>
                </c:pt>
                <c:pt idx="2">
                  <c:v>10.8</c:v>
                </c:pt>
                <c:pt idx="3">
                  <c:v>20.8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6D-4468-9D60-2F0BE59C5C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60.699999999999996</c:v>
                </c:pt>
                <c:pt idx="1">
                  <c:v>60.9</c:v>
                </c:pt>
                <c:pt idx="2">
                  <c:v>41.3</c:v>
                </c:pt>
                <c:pt idx="3">
                  <c:v>61.3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6D-4468-9D60-2F0BE59C5C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8482959"/>
        <c:axId val="1508479631"/>
      </c:lineChart>
      <c:catAx>
        <c:axId val="150848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479631"/>
        <c:crosses val="autoZero"/>
        <c:auto val="1"/>
        <c:lblAlgn val="ctr"/>
        <c:lblOffset val="100"/>
        <c:noMultiLvlLbl val="0"/>
      </c:catAx>
      <c:valAx>
        <c:axId val="1508479631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48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9252283077986452"/>
          <c:y val="0.93587989534191895"/>
          <c:w val="0.39706685654185525"/>
          <c:h val="6.4120104658080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Voice vs. Data ASPU, 2021-2022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xMode val="edge"/>
          <c:yMode val="edge"/>
          <c:x val="6.0157037340752006E-3"/>
          <c:y val="0.10491427894541785"/>
          <c:w val="0.98074974805095938"/>
          <c:h val="0.783696254769236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 ASPU</c:v>
                </c:pt>
              </c:strCache>
            </c:strRef>
          </c:tx>
          <c:spPr>
            <a:solidFill>
              <a:srgbClr val="4CA88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Q4-21</c:v>
                </c:pt>
                <c:pt idx="4">
                  <c:v>Q1-22</c:v>
                </c:pt>
                <c:pt idx="5">
                  <c:v>Q2-22</c:v>
                </c:pt>
                <c:pt idx="6">
                  <c:v>Q3-22</c:v>
                </c:pt>
                <c:pt idx="7">
                  <c:v>Q4-22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40</c:v>
                </c:pt>
                <c:pt idx="1">
                  <c:v>75</c:v>
                </c:pt>
                <c:pt idx="2">
                  <c:v>60</c:v>
                </c:pt>
                <c:pt idx="3">
                  <c:v>42</c:v>
                </c:pt>
                <c:pt idx="4">
                  <c:v>50</c:v>
                </c:pt>
                <c:pt idx="5">
                  <c:v>55</c:v>
                </c:pt>
                <c:pt idx="6">
                  <c:v>34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88-4B6E-9F9A-ED518D49E3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Voice ASPU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Q4-21</c:v>
                </c:pt>
                <c:pt idx="4">
                  <c:v>Q1-22</c:v>
                </c:pt>
                <c:pt idx="5">
                  <c:v>Q2-22</c:v>
                </c:pt>
                <c:pt idx="6">
                  <c:v>Q3-22</c:v>
                </c:pt>
                <c:pt idx="7">
                  <c:v>Q4-22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60</c:v>
                </c:pt>
                <c:pt idx="1">
                  <c:v>25</c:v>
                </c:pt>
                <c:pt idx="2">
                  <c:v>40</c:v>
                </c:pt>
                <c:pt idx="3">
                  <c:v>58</c:v>
                </c:pt>
                <c:pt idx="4">
                  <c:v>50</c:v>
                </c:pt>
                <c:pt idx="5">
                  <c:v>45</c:v>
                </c:pt>
                <c:pt idx="6">
                  <c:v>66</c:v>
                </c:pt>
                <c:pt idx="7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88-4B6E-9F9A-ED518D49E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9443296"/>
        <c:axId val="949432896"/>
      </c:barChart>
      <c:catAx>
        <c:axId val="94944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432896"/>
        <c:crosses val="autoZero"/>
        <c:auto val="1"/>
        <c:lblAlgn val="ctr"/>
        <c:lblOffset val="100"/>
        <c:noMultiLvlLbl val="0"/>
      </c:catAx>
      <c:valAx>
        <c:axId val="94943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44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252283077986446"/>
          <c:y val="0.93587981501828865"/>
          <c:w val="0.39706685654185525"/>
          <c:h val="6.36043387696425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1" i="0" u="none" strike="noStrike" kern="1200" spc="0" baseline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rPr>
              <a:t>Voice ASPU vs Data ASPU, 2021</a:t>
            </a:r>
            <a:endParaRPr lang="en-IN" sz="16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1" i="0" u="none" strike="noStrike" kern="1200" spc="0" baseline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xMode val="edge"/>
          <c:yMode val="edge"/>
          <c:x val="6.0157037340752006E-3"/>
          <c:y val="0.10491427894541785"/>
          <c:w val="0.98074974805095938"/>
          <c:h val="0.783696254769236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 ASPU</c:v>
                </c:pt>
              </c:strCache>
            </c:strRef>
          </c:tx>
          <c:spPr>
            <a:solidFill>
              <a:srgbClr val="4CA88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Q4-21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75</c:v>
                </c:pt>
                <c:pt idx="2">
                  <c:v>60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5-4173-81ED-9C23492FD9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Voice ASPU</c:v>
                </c:pt>
              </c:strCache>
            </c:strRef>
          </c:tx>
          <c:spPr>
            <a:solidFill>
              <a:srgbClr val="00A9D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Q1-21</c:v>
                </c:pt>
                <c:pt idx="1">
                  <c:v>Q2-21</c:v>
                </c:pt>
                <c:pt idx="2">
                  <c:v>Q3-21</c:v>
                </c:pt>
                <c:pt idx="3">
                  <c:v>Q4-21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</c:v>
                </c:pt>
                <c:pt idx="1">
                  <c:v>25</c:v>
                </c:pt>
                <c:pt idx="2">
                  <c:v>40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0-4FD5-A0D5-30AB0E3D3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482959"/>
        <c:axId val="1508479631"/>
      </c:barChart>
      <c:catAx>
        <c:axId val="1508482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479631"/>
        <c:crosses val="autoZero"/>
        <c:auto val="1"/>
        <c:lblAlgn val="ctr"/>
        <c:lblOffset val="100"/>
        <c:noMultiLvlLbl val="0"/>
      </c:catAx>
      <c:valAx>
        <c:axId val="1508479631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48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9252283077986446"/>
          <c:y val="0.93587981501828865"/>
          <c:w val="0.39706685654185525"/>
          <c:h val="6.36043387696425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1" i="0" u="none" strike="noStrike" kern="1200" spc="0" baseline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rPr>
              <a:t>MOU Impact</a:t>
            </a:r>
            <a:endParaRPr lang="en-IN" sz="16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1" i="0" u="none" strike="noStrike" kern="1200" spc="0" baseline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xMode val="edge"/>
          <c:yMode val="edge"/>
          <c:x val="6.0157037340752006E-3"/>
          <c:y val="0.10491427894541785"/>
          <c:w val="0.98074974805095938"/>
          <c:h val="0.78369625476923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CG Pre</c:v>
                </c:pt>
              </c:strCache>
            </c:strRef>
          </c:tx>
          <c:spPr>
            <a:solidFill>
              <a:srgbClr val="4CA88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250</c:v>
                </c:pt>
                <c:pt idx="1">
                  <c:v>300</c:v>
                </c:pt>
                <c:pt idx="2">
                  <c:v>275</c:v>
                </c:pt>
                <c:pt idx="3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A-4964-A22B-9480F2E650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CG Post</c:v>
                </c:pt>
              </c:strCache>
            </c:strRef>
          </c:tx>
          <c:spPr>
            <a:solidFill>
              <a:srgbClr val="00A9D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230</c:v>
                </c:pt>
                <c:pt idx="1">
                  <c:v>250</c:v>
                </c:pt>
                <c:pt idx="2">
                  <c:v>240</c:v>
                </c:pt>
                <c:pt idx="3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10-4E8B-BEFB-BAC0F4A2C0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TG Pre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240</c:v>
                </c:pt>
                <c:pt idx="1">
                  <c:v>250</c:v>
                </c:pt>
                <c:pt idx="2">
                  <c:v>220</c:v>
                </c:pt>
                <c:pt idx="3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10-4E8B-BEFB-BAC0F4A2C04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TG Post</c:v>
                </c:pt>
              </c:strCache>
            </c:strRef>
          </c:tx>
          <c:spPr>
            <a:solidFill>
              <a:srgbClr val="5B719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260</c:v>
                </c:pt>
                <c:pt idx="1">
                  <c:v>300</c:v>
                </c:pt>
                <c:pt idx="2">
                  <c:v>275</c:v>
                </c:pt>
                <c:pt idx="3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10-4E8B-BEFB-BAC0F4A2C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482959"/>
        <c:axId val="1508479631"/>
      </c:bar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TG Uplift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20</c:v>
                </c:pt>
                <c:pt idx="1">
                  <c:v>50</c:v>
                </c:pt>
                <c:pt idx="2">
                  <c:v>55</c:v>
                </c:pt>
                <c:pt idx="3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10-4E8B-BEFB-BAC0F4A2C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5439904"/>
        <c:axId val="638030544"/>
      </c:lineChart>
      <c:catAx>
        <c:axId val="150848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479631"/>
        <c:crosses val="autoZero"/>
        <c:auto val="1"/>
        <c:lblAlgn val="ctr"/>
        <c:lblOffset val="100"/>
        <c:noMultiLvlLbl val="0"/>
      </c:catAx>
      <c:valAx>
        <c:axId val="1508479631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482959"/>
        <c:crosses val="autoZero"/>
        <c:crossBetween val="between"/>
      </c:valAx>
      <c:valAx>
        <c:axId val="6380305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439904"/>
        <c:crosses val="max"/>
        <c:crossBetween val="between"/>
      </c:valAx>
      <c:catAx>
        <c:axId val="1875439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8030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3852081518753934"/>
          <c:y val="0.93587981501828865"/>
          <c:w val="0.70507088772650539"/>
          <c:h val="6.36043387696425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1" i="0" u="none" strike="noStrike" kern="1200" spc="0" baseline="0">
                <a:solidFill>
                  <a:srgbClr val="174276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spc="0" baseline="0" dirty="0">
                <a:solidFill>
                  <a:srgbClr val="174276"/>
                </a:solidFill>
                <a:latin typeface="+mn-lt"/>
                <a:ea typeface="+mn-ea"/>
                <a:cs typeface="+mn-cs"/>
              </a:rPr>
              <a:t>MB Uplift</a:t>
            </a:r>
            <a:endParaRPr lang="en-IN" sz="1600" b="1" i="0" u="none" strike="noStrike" kern="1200" spc="0" baseline="0" dirty="0">
              <a:solidFill>
                <a:srgbClr val="174276"/>
              </a:solidFill>
              <a:latin typeface="+mn-lt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00" b="1" i="0" u="none" strike="noStrike" kern="1200" spc="0" baseline="0">
              <a:solidFill>
                <a:srgbClr val="174276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xMode val="edge"/>
          <c:yMode val="edge"/>
          <c:x val="6.0157037340752006E-3"/>
          <c:y val="0.10491427894541785"/>
          <c:w val="0.98074974805095938"/>
          <c:h val="0.78369625476923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CG Pre</c:v>
                </c:pt>
              </c:strCache>
            </c:strRef>
          </c:tx>
          <c:spPr>
            <a:solidFill>
              <a:srgbClr val="4CA88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Offer1</c:v>
                </c:pt>
                <c:pt idx="1">
                  <c:v>Offer2</c:v>
                </c:pt>
                <c:pt idx="2">
                  <c:v>Offer3</c:v>
                </c:pt>
                <c:pt idx="3">
                  <c:v>Offer4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124</c:v>
                </c:pt>
                <c:pt idx="1">
                  <c:v>135</c:v>
                </c:pt>
                <c:pt idx="2">
                  <c:v>145</c:v>
                </c:pt>
                <c:pt idx="3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8-42E6-93ED-93093C6A4D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CG Post</c:v>
                </c:pt>
              </c:strCache>
            </c:strRef>
          </c:tx>
          <c:spPr>
            <a:solidFill>
              <a:srgbClr val="00A9DA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Offer1</c:v>
                </c:pt>
                <c:pt idx="1">
                  <c:v>Offer2</c:v>
                </c:pt>
                <c:pt idx="2">
                  <c:v>Offer3</c:v>
                </c:pt>
                <c:pt idx="3">
                  <c:v>Offer4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120</c:v>
                </c:pt>
                <c:pt idx="1">
                  <c:v>134</c:v>
                </c:pt>
                <c:pt idx="2">
                  <c:v>140</c:v>
                </c:pt>
                <c:pt idx="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8-42E6-93ED-93093C6A4D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TG Pre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Offer1</c:v>
                </c:pt>
                <c:pt idx="1">
                  <c:v>Offer2</c:v>
                </c:pt>
                <c:pt idx="2">
                  <c:v>Offer3</c:v>
                </c:pt>
                <c:pt idx="3">
                  <c:v>Offer4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122</c:v>
                </c:pt>
                <c:pt idx="1">
                  <c:v>110</c:v>
                </c:pt>
                <c:pt idx="2">
                  <c:v>115</c:v>
                </c:pt>
                <c:pt idx="3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98-42E6-93ED-93093C6A4DF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TG Post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Offer1</c:v>
                </c:pt>
                <c:pt idx="1">
                  <c:v>Offer2</c:v>
                </c:pt>
                <c:pt idx="2">
                  <c:v>Offer3</c:v>
                </c:pt>
                <c:pt idx="3">
                  <c:v>Offer4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100</c:v>
                </c:pt>
                <c:pt idx="1">
                  <c:v>125</c:v>
                </c:pt>
                <c:pt idx="2">
                  <c:v>130</c:v>
                </c:pt>
                <c:pt idx="3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98-42E6-93ED-93093C6A4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482959"/>
        <c:axId val="1508479631"/>
      </c:bar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TG Uplift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Offer1</c:v>
                </c:pt>
                <c:pt idx="1">
                  <c:v>Offer2</c:v>
                </c:pt>
                <c:pt idx="2">
                  <c:v>Offer3</c:v>
                </c:pt>
                <c:pt idx="3">
                  <c:v>Offer4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-22</c:v>
                </c:pt>
                <c:pt idx="1">
                  <c:v>15</c:v>
                </c:pt>
                <c:pt idx="2">
                  <c:v>15</c:v>
                </c:pt>
                <c:pt idx="3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98-42E6-93ED-93093C6A4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5439904"/>
        <c:axId val="638030544"/>
      </c:lineChart>
      <c:catAx>
        <c:axId val="1508482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479631"/>
        <c:crosses val="autoZero"/>
        <c:auto val="1"/>
        <c:lblAlgn val="ctr"/>
        <c:lblOffset val="100"/>
        <c:noMultiLvlLbl val="0"/>
      </c:catAx>
      <c:valAx>
        <c:axId val="1508479631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8482959"/>
        <c:crosses val="autoZero"/>
        <c:crossBetween val="between"/>
      </c:valAx>
      <c:valAx>
        <c:axId val="63803054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439904"/>
        <c:crosses val="max"/>
        <c:crossBetween val="between"/>
      </c:valAx>
      <c:catAx>
        <c:axId val="1875439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8030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3852081518753934"/>
          <c:y val="0.93587981501828865"/>
          <c:w val="0.70507088772650539"/>
          <c:h val="6.36043387696425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2D3DE-9261-4FE3-BD88-8F762AC04F14}" type="datetime1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1595D-F4E5-4510-9F06-DFF403EB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387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CC3B5-ADBA-4B4D-9AFF-8D40188BECE1}" type="datetime1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7F6B-AECC-4955-9030-7549A202E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497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5FCC3B5-ADBA-4B4D-9AFF-8D40188BECE1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A7F6B-AECC-4955-9030-7549A202EB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0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5FCC3B5-ADBA-4B4D-9AFF-8D40188BECE1}" type="datetime1">
              <a:rPr lang="en-US" smtClean="0"/>
              <a:t>2/2/2023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A7F6B-AECC-4955-9030-7549A202EB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3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42155269-5BF4-EC6E-A0CE-91EAA4C31D58}"/>
              </a:ext>
            </a:extLst>
          </p:cNvPr>
          <p:cNvSpPr/>
          <p:nvPr userDrawn="1"/>
        </p:nvSpPr>
        <p:spPr>
          <a:xfrm rot="3630740">
            <a:off x="-1409728" y="-959052"/>
            <a:ext cx="10923263" cy="9884309"/>
          </a:xfrm>
          <a:custGeom>
            <a:avLst/>
            <a:gdLst>
              <a:gd name="connsiteX0" fmla="*/ 0 w 10923263"/>
              <a:gd name="connsiteY0" fmla="*/ 6508553 h 9884309"/>
              <a:gd name="connsiteX1" fmla="*/ 2071687 w 10923263"/>
              <a:gd name="connsiteY1" fmla="*/ 2845020 h 9884309"/>
              <a:gd name="connsiteX2" fmla="*/ 2858621 w 10923263"/>
              <a:gd name="connsiteY2" fmla="*/ 3290022 h 9884309"/>
              <a:gd name="connsiteX3" fmla="*/ 2945498 w 10923263"/>
              <a:gd name="connsiteY3" fmla="*/ 3220902 h 9884309"/>
              <a:gd name="connsiteX4" fmla="*/ 4210451 w 10923263"/>
              <a:gd name="connsiteY4" fmla="*/ 2589872 h 9884309"/>
              <a:gd name="connsiteX5" fmla="*/ 6566936 w 10923263"/>
              <a:gd name="connsiteY5" fmla="*/ 1311030 h 9884309"/>
              <a:gd name="connsiteX6" fmla="*/ 8078484 w 10923263"/>
              <a:gd name="connsiteY6" fmla="*/ 166320 h 9884309"/>
              <a:gd name="connsiteX7" fmla="*/ 10790120 w 10923263"/>
              <a:gd name="connsiteY7" fmla="*/ 929458 h 9884309"/>
              <a:gd name="connsiteX8" fmla="*/ 10923263 w 10923263"/>
              <a:gd name="connsiteY8" fmla="*/ 1124386 h 9884309"/>
              <a:gd name="connsiteX9" fmla="*/ 8041312 w 10923263"/>
              <a:gd name="connsiteY9" fmla="*/ 6220775 h 9884309"/>
              <a:gd name="connsiteX10" fmla="*/ 8041313 w 10923263"/>
              <a:gd name="connsiteY10" fmla="*/ 6220775 h 9884309"/>
              <a:gd name="connsiteX11" fmla="*/ 5969627 w 10923263"/>
              <a:gd name="connsiteY11" fmla="*/ 9884309 h 9884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23263" h="9884309">
                <a:moveTo>
                  <a:pt x="0" y="6508553"/>
                </a:moveTo>
                <a:lnTo>
                  <a:pt x="2071687" y="2845020"/>
                </a:lnTo>
                <a:lnTo>
                  <a:pt x="2858621" y="3290022"/>
                </a:lnTo>
                <a:lnTo>
                  <a:pt x="2945498" y="3220902"/>
                </a:lnTo>
                <a:cubicBezTo>
                  <a:pt x="3305106" y="2952871"/>
                  <a:pt x="3754207" y="2787707"/>
                  <a:pt x="4210451" y="2589872"/>
                </a:cubicBezTo>
                <a:cubicBezTo>
                  <a:pt x="5033034" y="2233201"/>
                  <a:pt x="5866289" y="1870427"/>
                  <a:pt x="6566936" y="1311030"/>
                </a:cubicBezTo>
                <a:cubicBezTo>
                  <a:pt x="7062825" y="915232"/>
                  <a:pt x="7496224" y="419343"/>
                  <a:pt x="8078484" y="166320"/>
                </a:cubicBezTo>
                <a:cubicBezTo>
                  <a:pt x="9006752" y="-237100"/>
                  <a:pt x="10178900" y="122623"/>
                  <a:pt x="10790120" y="929458"/>
                </a:cubicBezTo>
                <a:lnTo>
                  <a:pt x="10923263" y="1124386"/>
                </a:lnTo>
                <a:lnTo>
                  <a:pt x="8041312" y="6220775"/>
                </a:lnTo>
                <a:lnTo>
                  <a:pt x="8041313" y="6220775"/>
                </a:lnTo>
                <a:lnTo>
                  <a:pt x="5969627" y="9884309"/>
                </a:lnTo>
                <a:close/>
              </a:path>
            </a:pathLst>
          </a:custGeom>
          <a:gradFill flip="none" rotWithShape="1">
            <a:gsLst>
              <a:gs pos="13000">
                <a:srgbClr val="3B816A"/>
              </a:gs>
              <a:gs pos="100000">
                <a:srgbClr val="008DB4"/>
              </a:gs>
            </a:gsLst>
            <a:lin ang="2700000" scaled="1"/>
            <a:tileRect/>
          </a:gra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IN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4EDABED-8780-2A9E-D39E-355DC9B2B5B5}"/>
              </a:ext>
            </a:extLst>
          </p:cNvPr>
          <p:cNvSpPr/>
          <p:nvPr userDrawn="1"/>
        </p:nvSpPr>
        <p:spPr>
          <a:xfrm rot="2251815">
            <a:off x="-1733853" y="-335269"/>
            <a:ext cx="12257760" cy="9349365"/>
          </a:xfrm>
          <a:custGeom>
            <a:avLst/>
            <a:gdLst>
              <a:gd name="connsiteX0" fmla="*/ 2168164 w 12257760"/>
              <a:gd name="connsiteY0" fmla="*/ 2245242 h 9349365"/>
              <a:gd name="connsiteX1" fmla="*/ 5091024 w 12257760"/>
              <a:gd name="connsiteY1" fmla="*/ 0 h 9349365"/>
              <a:gd name="connsiteX2" fmla="*/ 5176887 w 12257760"/>
              <a:gd name="connsiteY2" fmla="*/ 87418 h 9349365"/>
              <a:gd name="connsiteX3" fmla="*/ 5505174 w 12257760"/>
              <a:gd name="connsiteY3" fmla="*/ 588840 h 9349365"/>
              <a:gd name="connsiteX4" fmla="*/ 6090549 w 12257760"/>
              <a:gd name="connsiteY4" fmla="*/ 1975204 h 9349365"/>
              <a:gd name="connsiteX5" fmla="*/ 7984137 w 12257760"/>
              <a:gd name="connsiteY5" fmla="*/ 2243640 h 9349365"/>
              <a:gd name="connsiteX6" fmla="*/ 9867477 w 12257760"/>
              <a:gd name="connsiteY6" fmla="*/ 1498709 h 9349365"/>
              <a:gd name="connsiteX7" fmla="*/ 12244722 w 12257760"/>
              <a:gd name="connsiteY7" fmla="*/ 3105788 h 9349365"/>
              <a:gd name="connsiteX8" fmla="*/ 12257760 w 12257760"/>
              <a:gd name="connsiteY8" fmla="*/ 3142580 h 9349365"/>
              <a:gd name="connsiteX9" fmla="*/ 7390446 w 12257760"/>
              <a:gd name="connsiteY9" fmla="*/ 6881486 h 9349365"/>
              <a:gd name="connsiteX10" fmla="*/ 7390446 w 12257760"/>
              <a:gd name="connsiteY10" fmla="*/ 6881486 h 9349365"/>
              <a:gd name="connsiteX11" fmla="*/ 6345922 w 12257760"/>
              <a:gd name="connsiteY11" fmla="*/ 7683854 h 9349365"/>
              <a:gd name="connsiteX12" fmla="*/ 4177758 w 12257760"/>
              <a:gd name="connsiteY12" fmla="*/ 9349365 h 9349365"/>
              <a:gd name="connsiteX13" fmla="*/ 0 w 12257760"/>
              <a:gd name="connsiteY13" fmla="*/ 3910753 h 9349365"/>
              <a:gd name="connsiteX14" fmla="*/ 2168164 w 12257760"/>
              <a:gd name="connsiteY14" fmla="*/ 2245242 h 934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57760" h="9349365">
                <a:moveTo>
                  <a:pt x="2168164" y="2245242"/>
                </a:moveTo>
                <a:lnTo>
                  <a:pt x="5091024" y="0"/>
                </a:lnTo>
                <a:lnTo>
                  <a:pt x="5176887" y="87418"/>
                </a:lnTo>
                <a:cubicBezTo>
                  <a:pt x="5308330" y="231856"/>
                  <a:pt x="5420008" y="399172"/>
                  <a:pt x="5505174" y="588840"/>
                </a:cubicBezTo>
                <a:cubicBezTo>
                  <a:pt x="5712158" y="1049705"/>
                  <a:pt x="5753661" y="1598970"/>
                  <a:pt x="6090549" y="1975204"/>
                </a:cubicBezTo>
                <a:cubicBezTo>
                  <a:pt x="6542252" y="2479191"/>
                  <a:pt x="7345392" y="2465717"/>
                  <a:pt x="7984137" y="2243640"/>
                </a:cubicBezTo>
                <a:cubicBezTo>
                  <a:pt x="8622876" y="2021563"/>
                  <a:pt x="9204482" y="1632929"/>
                  <a:pt x="9867477" y="1498709"/>
                </a:cubicBezTo>
                <a:cubicBezTo>
                  <a:pt x="10953945" y="1278892"/>
                  <a:pt x="11867019" y="2146801"/>
                  <a:pt x="12244722" y="3105788"/>
                </a:cubicBezTo>
                <a:lnTo>
                  <a:pt x="12257760" y="3142580"/>
                </a:lnTo>
                <a:lnTo>
                  <a:pt x="7390446" y="6881486"/>
                </a:lnTo>
                <a:lnTo>
                  <a:pt x="7390446" y="6881486"/>
                </a:lnTo>
                <a:lnTo>
                  <a:pt x="6345922" y="7683854"/>
                </a:lnTo>
                <a:lnTo>
                  <a:pt x="4177758" y="9349365"/>
                </a:lnTo>
                <a:lnTo>
                  <a:pt x="0" y="3910753"/>
                </a:lnTo>
                <a:lnTo>
                  <a:pt x="2168164" y="2245242"/>
                </a:lnTo>
                <a:close/>
              </a:path>
            </a:pathLst>
          </a:custGeom>
          <a:solidFill>
            <a:schemeClr val="tx1">
              <a:alpha val="14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IN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66449B2-3DF0-ABFD-5F58-1EA67E33B4C1}"/>
              </a:ext>
            </a:extLst>
          </p:cNvPr>
          <p:cNvSpPr/>
          <p:nvPr userDrawn="1"/>
        </p:nvSpPr>
        <p:spPr>
          <a:xfrm rot="2251815">
            <a:off x="-1885513" y="111116"/>
            <a:ext cx="11830460" cy="8706278"/>
          </a:xfrm>
          <a:custGeom>
            <a:avLst/>
            <a:gdLst>
              <a:gd name="connsiteX0" fmla="*/ 0 w 11830460"/>
              <a:gd name="connsiteY0" fmla="*/ 3267666 h 8706278"/>
              <a:gd name="connsiteX1" fmla="*/ 3212689 w 11830460"/>
              <a:gd name="connsiteY1" fmla="*/ 799787 h 8706278"/>
              <a:gd name="connsiteX2" fmla="*/ 3212689 w 11830460"/>
              <a:gd name="connsiteY2" fmla="*/ 799788 h 8706278"/>
              <a:gd name="connsiteX3" fmla="*/ 4253855 w 11830460"/>
              <a:gd name="connsiteY3" fmla="*/ 0 h 8706278"/>
              <a:gd name="connsiteX4" fmla="*/ 4285890 w 11830460"/>
              <a:gd name="connsiteY4" fmla="*/ 3044 h 8706278"/>
              <a:gd name="connsiteX5" fmla="*/ 7170123 w 11830460"/>
              <a:gd name="connsiteY5" fmla="*/ 1895919 h 8706278"/>
              <a:gd name="connsiteX6" fmla="*/ 9652025 w 11830460"/>
              <a:gd name="connsiteY6" fmla="*/ 2081998 h 8706278"/>
              <a:gd name="connsiteX7" fmla="*/ 11811172 w 11830460"/>
              <a:gd name="connsiteY7" fmla="*/ 2802062 h 8706278"/>
              <a:gd name="connsiteX8" fmla="*/ 11830460 w 11830460"/>
              <a:gd name="connsiteY8" fmla="*/ 2827733 h 8706278"/>
              <a:gd name="connsiteX9" fmla="*/ 6345922 w 11830460"/>
              <a:gd name="connsiteY9" fmla="*/ 7040769 h 8706278"/>
              <a:gd name="connsiteX10" fmla="*/ 6345922 w 11830460"/>
              <a:gd name="connsiteY10" fmla="*/ 7040768 h 8706278"/>
              <a:gd name="connsiteX11" fmla="*/ 4177758 w 11830460"/>
              <a:gd name="connsiteY11" fmla="*/ 8706278 h 870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0460" h="8706278">
                <a:moveTo>
                  <a:pt x="0" y="3267666"/>
                </a:moveTo>
                <a:lnTo>
                  <a:pt x="3212689" y="799787"/>
                </a:lnTo>
                <a:lnTo>
                  <a:pt x="3212689" y="799788"/>
                </a:lnTo>
                <a:lnTo>
                  <a:pt x="4253855" y="0"/>
                </a:lnTo>
                <a:lnTo>
                  <a:pt x="4285890" y="3044"/>
                </a:lnTo>
                <a:cubicBezTo>
                  <a:pt x="5487266" y="197464"/>
                  <a:pt x="6044013" y="1410301"/>
                  <a:pt x="7170123" y="1895919"/>
                </a:cubicBezTo>
                <a:cubicBezTo>
                  <a:pt x="7939069" y="2227229"/>
                  <a:pt x="8814998" y="2098205"/>
                  <a:pt x="9652025" y="2081998"/>
                </a:cubicBezTo>
                <a:cubicBezTo>
                  <a:pt x="10436739" y="2066798"/>
                  <a:pt x="11318323" y="2211727"/>
                  <a:pt x="11811172" y="2802062"/>
                </a:cubicBezTo>
                <a:lnTo>
                  <a:pt x="11830460" y="2827733"/>
                </a:lnTo>
                <a:lnTo>
                  <a:pt x="6345922" y="7040769"/>
                </a:lnTo>
                <a:lnTo>
                  <a:pt x="6345922" y="7040768"/>
                </a:lnTo>
                <a:lnTo>
                  <a:pt x="4177758" y="8706278"/>
                </a:lnTo>
                <a:close/>
              </a:path>
            </a:pathLst>
          </a:custGeom>
          <a:gradFill flip="none" rotWithShape="1"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5EDBFF6-C5B2-CC6B-32EB-56D1FC52AB07}"/>
              </a:ext>
            </a:extLst>
          </p:cNvPr>
          <p:cNvSpPr/>
          <p:nvPr userDrawn="1"/>
        </p:nvSpPr>
        <p:spPr>
          <a:xfrm rot="2251815">
            <a:off x="6241064" y="1964496"/>
            <a:ext cx="1830442" cy="1446619"/>
          </a:xfrm>
          <a:custGeom>
            <a:avLst/>
            <a:gdLst>
              <a:gd name="connsiteX0" fmla="*/ 16780 w 343152"/>
              <a:gd name="connsiteY0" fmla="*/ 87454 h 271197"/>
              <a:gd name="connsiteX1" fmla="*/ 16 w 343152"/>
              <a:gd name="connsiteY1" fmla="*/ 148509 h 271197"/>
              <a:gd name="connsiteX2" fmla="*/ 70120 w 343152"/>
              <a:gd name="connsiteY2" fmla="*/ 254236 h 271197"/>
              <a:gd name="connsiteX3" fmla="*/ 310531 w 343152"/>
              <a:gd name="connsiteY3" fmla="*/ 188038 h 271197"/>
              <a:gd name="connsiteX4" fmla="*/ 334630 w 343152"/>
              <a:gd name="connsiteY4" fmla="*/ 64403 h 271197"/>
              <a:gd name="connsiteX5" fmla="*/ 267383 w 343152"/>
              <a:gd name="connsiteY5" fmla="*/ 8587 h 271197"/>
              <a:gd name="connsiteX6" fmla="*/ 178420 w 343152"/>
              <a:gd name="connsiteY6" fmla="*/ 1538 h 271197"/>
              <a:gd name="connsiteX7" fmla="*/ 59071 w 343152"/>
              <a:gd name="connsiteY7" fmla="*/ 41257 h 271197"/>
              <a:gd name="connsiteX8" fmla="*/ 16876 w 343152"/>
              <a:gd name="connsiteY8" fmla="*/ 87358 h 27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52" h="271197">
                <a:moveTo>
                  <a:pt x="16780" y="87454"/>
                </a:moveTo>
                <a:cubicBezTo>
                  <a:pt x="5922" y="106027"/>
                  <a:pt x="-365" y="126982"/>
                  <a:pt x="16" y="148509"/>
                </a:cubicBezTo>
                <a:cubicBezTo>
                  <a:pt x="778" y="192895"/>
                  <a:pt x="30592" y="234043"/>
                  <a:pt x="70120" y="254236"/>
                </a:cubicBezTo>
                <a:cubicBezTo>
                  <a:pt x="152512" y="296337"/>
                  <a:pt x="254429" y="254713"/>
                  <a:pt x="310531" y="188038"/>
                </a:cubicBezTo>
                <a:cubicBezTo>
                  <a:pt x="339106" y="154129"/>
                  <a:pt x="353489" y="104503"/>
                  <a:pt x="334630" y="64403"/>
                </a:cubicBezTo>
                <a:cubicBezTo>
                  <a:pt x="321961" y="37257"/>
                  <a:pt x="295768" y="18016"/>
                  <a:pt x="267383" y="8587"/>
                </a:cubicBezTo>
                <a:cubicBezTo>
                  <a:pt x="238903" y="-843"/>
                  <a:pt x="208233" y="-1319"/>
                  <a:pt x="178420" y="1538"/>
                </a:cubicBezTo>
                <a:cubicBezTo>
                  <a:pt x="136224" y="5539"/>
                  <a:pt x="93552" y="16588"/>
                  <a:pt x="59071" y="41257"/>
                </a:cubicBezTo>
                <a:cubicBezTo>
                  <a:pt x="42117" y="53449"/>
                  <a:pt x="27353" y="69261"/>
                  <a:pt x="16876" y="87358"/>
                </a:cubicBezTo>
                <a:close/>
              </a:path>
            </a:pathLst>
          </a:custGeom>
          <a:gradFill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D347684-0C18-C665-0F63-2A5126EA4DCC}"/>
              </a:ext>
            </a:extLst>
          </p:cNvPr>
          <p:cNvSpPr/>
          <p:nvPr userDrawn="1"/>
        </p:nvSpPr>
        <p:spPr>
          <a:xfrm rot="2251815">
            <a:off x="6262759" y="870642"/>
            <a:ext cx="596337" cy="598268"/>
          </a:xfrm>
          <a:custGeom>
            <a:avLst/>
            <a:gdLst>
              <a:gd name="connsiteX0" fmla="*/ 111066 w 111795"/>
              <a:gd name="connsiteY0" fmla="*/ 65900 h 112157"/>
              <a:gd name="connsiteX1" fmla="*/ 54106 w 111795"/>
              <a:gd name="connsiteY1" fmla="*/ 82 h 112157"/>
              <a:gd name="connsiteX2" fmla="*/ 4 w 111795"/>
              <a:gd name="connsiteY2" fmla="*/ 56946 h 112157"/>
              <a:gd name="connsiteX3" fmla="*/ 51439 w 111795"/>
              <a:gd name="connsiteY3" fmla="*/ 112001 h 112157"/>
              <a:gd name="connsiteX4" fmla="*/ 110970 w 111795"/>
              <a:gd name="connsiteY4" fmla="*/ 65900 h 11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95" h="112157">
                <a:moveTo>
                  <a:pt x="111066" y="65900"/>
                </a:moveTo>
                <a:cubicBezTo>
                  <a:pt x="116781" y="32943"/>
                  <a:pt x="88110" y="-1918"/>
                  <a:pt x="54106" y="82"/>
                </a:cubicBezTo>
                <a:cubicBezTo>
                  <a:pt x="25245" y="1797"/>
                  <a:pt x="-377" y="28086"/>
                  <a:pt x="4" y="56946"/>
                </a:cubicBezTo>
                <a:cubicBezTo>
                  <a:pt x="385" y="84474"/>
                  <a:pt x="24007" y="109810"/>
                  <a:pt x="51439" y="112001"/>
                </a:cubicBezTo>
                <a:cubicBezTo>
                  <a:pt x="78871" y="114192"/>
                  <a:pt x="106303" y="93046"/>
                  <a:pt x="110970" y="65900"/>
                </a:cubicBezTo>
                <a:close/>
              </a:path>
            </a:pathLst>
          </a:custGeom>
          <a:gradFill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BF64A7A-7F25-77EA-B438-93ED39EC1906}"/>
              </a:ext>
            </a:extLst>
          </p:cNvPr>
          <p:cNvSpPr/>
          <p:nvPr userDrawn="1"/>
        </p:nvSpPr>
        <p:spPr>
          <a:xfrm rot="2251815">
            <a:off x="5004942" y="348970"/>
            <a:ext cx="326186" cy="326186"/>
          </a:xfrm>
          <a:custGeom>
            <a:avLst/>
            <a:gdLst>
              <a:gd name="connsiteX0" fmla="*/ 30575 w 61150"/>
              <a:gd name="connsiteY0" fmla="*/ 61151 h 61150"/>
              <a:gd name="connsiteX1" fmla="*/ 0 w 61150"/>
              <a:gd name="connsiteY1" fmla="*/ 30575 h 61150"/>
              <a:gd name="connsiteX2" fmla="*/ 30575 w 61150"/>
              <a:gd name="connsiteY2" fmla="*/ 0 h 61150"/>
              <a:gd name="connsiteX3" fmla="*/ 61150 w 61150"/>
              <a:gd name="connsiteY3" fmla="*/ 30575 h 61150"/>
              <a:gd name="connsiteX4" fmla="*/ 30575 w 61150"/>
              <a:gd name="connsiteY4" fmla="*/ 61151 h 61150"/>
              <a:gd name="connsiteX5" fmla="*/ 30575 w 61150"/>
              <a:gd name="connsiteY5" fmla="*/ 7048 h 61150"/>
              <a:gd name="connsiteX6" fmla="*/ 7144 w 61150"/>
              <a:gd name="connsiteY6" fmla="*/ 30480 h 61150"/>
              <a:gd name="connsiteX7" fmla="*/ 30575 w 61150"/>
              <a:gd name="connsiteY7" fmla="*/ 53912 h 61150"/>
              <a:gd name="connsiteX8" fmla="*/ 54007 w 61150"/>
              <a:gd name="connsiteY8" fmla="*/ 30480 h 61150"/>
              <a:gd name="connsiteX9" fmla="*/ 30575 w 61150"/>
              <a:gd name="connsiteY9" fmla="*/ 7048 h 6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50" h="61150">
                <a:moveTo>
                  <a:pt x="30575" y="61151"/>
                </a:moveTo>
                <a:cubicBezTo>
                  <a:pt x="13716" y="61151"/>
                  <a:pt x="0" y="47434"/>
                  <a:pt x="0" y="30575"/>
                </a:cubicBezTo>
                <a:cubicBezTo>
                  <a:pt x="0" y="13716"/>
                  <a:pt x="13716" y="0"/>
                  <a:pt x="30575" y="0"/>
                </a:cubicBezTo>
                <a:cubicBezTo>
                  <a:pt x="47434" y="0"/>
                  <a:pt x="61150" y="13716"/>
                  <a:pt x="61150" y="30575"/>
                </a:cubicBezTo>
                <a:cubicBezTo>
                  <a:pt x="61150" y="47434"/>
                  <a:pt x="47434" y="61151"/>
                  <a:pt x="30575" y="61151"/>
                </a:cubicBezTo>
                <a:close/>
                <a:moveTo>
                  <a:pt x="30575" y="7048"/>
                </a:moveTo>
                <a:cubicBezTo>
                  <a:pt x="17621" y="7048"/>
                  <a:pt x="7144" y="17621"/>
                  <a:pt x="7144" y="30480"/>
                </a:cubicBezTo>
                <a:cubicBezTo>
                  <a:pt x="7144" y="43339"/>
                  <a:pt x="17717" y="53912"/>
                  <a:pt x="30575" y="53912"/>
                </a:cubicBezTo>
                <a:cubicBezTo>
                  <a:pt x="43434" y="53912"/>
                  <a:pt x="54007" y="43339"/>
                  <a:pt x="54007" y="30480"/>
                </a:cubicBezTo>
                <a:cubicBezTo>
                  <a:pt x="54007" y="17621"/>
                  <a:pt x="43434" y="7048"/>
                  <a:pt x="30575" y="704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0D61CEF-F4C3-95D1-59CD-046D8EABD3B0}"/>
              </a:ext>
            </a:extLst>
          </p:cNvPr>
          <p:cNvSpPr/>
          <p:nvPr userDrawn="1"/>
        </p:nvSpPr>
        <p:spPr>
          <a:xfrm rot="2251815">
            <a:off x="7412515" y="3842795"/>
            <a:ext cx="326186" cy="326186"/>
          </a:xfrm>
          <a:custGeom>
            <a:avLst/>
            <a:gdLst>
              <a:gd name="connsiteX0" fmla="*/ 30575 w 61150"/>
              <a:gd name="connsiteY0" fmla="*/ 61150 h 61150"/>
              <a:gd name="connsiteX1" fmla="*/ 0 w 61150"/>
              <a:gd name="connsiteY1" fmla="*/ 30575 h 61150"/>
              <a:gd name="connsiteX2" fmla="*/ 30575 w 61150"/>
              <a:gd name="connsiteY2" fmla="*/ 0 h 61150"/>
              <a:gd name="connsiteX3" fmla="*/ 61150 w 61150"/>
              <a:gd name="connsiteY3" fmla="*/ 30575 h 61150"/>
              <a:gd name="connsiteX4" fmla="*/ 30575 w 61150"/>
              <a:gd name="connsiteY4" fmla="*/ 61150 h 61150"/>
              <a:gd name="connsiteX5" fmla="*/ 30575 w 61150"/>
              <a:gd name="connsiteY5" fmla="*/ 7048 h 61150"/>
              <a:gd name="connsiteX6" fmla="*/ 7144 w 61150"/>
              <a:gd name="connsiteY6" fmla="*/ 30480 h 61150"/>
              <a:gd name="connsiteX7" fmla="*/ 30575 w 61150"/>
              <a:gd name="connsiteY7" fmla="*/ 53912 h 61150"/>
              <a:gd name="connsiteX8" fmla="*/ 54007 w 61150"/>
              <a:gd name="connsiteY8" fmla="*/ 30480 h 61150"/>
              <a:gd name="connsiteX9" fmla="*/ 30575 w 61150"/>
              <a:gd name="connsiteY9" fmla="*/ 7048 h 6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50" h="61150">
                <a:moveTo>
                  <a:pt x="30575" y="61150"/>
                </a:moveTo>
                <a:cubicBezTo>
                  <a:pt x="13716" y="61150"/>
                  <a:pt x="0" y="47434"/>
                  <a:pt x="0" y="30575"/>
                </a:cubicBezTo>
                <a:cubicBezTo>
                  <a:pt x="0" y="13716"/>
                  <a:pt x="13716" y="0"/>
                  <a:pt x="30575" y="0"/>
                </a:cubicBezTo>
                <a:cubicBezTo>
                  <a:pt x="47434" y="0"/>
                  <a:pt x="61150" y="13716"/>
                  <a:pt x="61150" y="30575"/>
                </a:cubicBezTo>
                <a:cubicBezTo>
                  <a:pt x="61150" y="47434"/>
                  <a:pt x="47434" y="61150"/>
                  <a:pt x="30575" y="61150"/>
                </a:cubicBezTo>
                <a:close/>
                <a:moveTo>
                  <a:pt x="30575" y="7048"/>
                </a:moveTo>
                <a:cubicBezTo>
                  <a:pt x="17621" y="7048"/>
                  <a:pt x="7144" y="17621"/>
                  <a:pt x="7144" y="30480"/>
                </a:cubicBezTo>
                <a:cubicBezTo>
                  <a:pt x="7144" y="43339"/>
                  <a:pt x="17717" y="53912"/>
                  <a:pt x="30575" y="53912"/>
                </a:cubicBezTo>
                <a:cubicBezTo>
                  <a:pt x="43434" y="53912"/>
                  <a:pt x="54007" y="43339"/>
                  <a:pt x="54007" y="30480"/>
                </a:cubicBezTo>
                <a:cubicBezTo>
                  <a:pt x="54007" y="17621"/>
                  <a:pt x="43434" y="7048"/>
                  <a:pt x="30575" y="7048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grpSp>
        <p:nvGrpSpPr>
          <p:cNvPr id="9" name="Graphic 7">
            <a:extLst>
              <a:ext uri="{FF2B5EF4-FFF2-40B4-BE49-F238E27FC236}">
                <a16:creationId xmlns:a16="http://schemas.microsoft.com/office/drawing/2014/main" id="{111FD0EB-7D33-EC3A-ACD0-31B59A8BA2C7}"/>
              </a:ext>
            </a:extLst>
          </p:cNvPr>
          <p:cNvGrpSpPr/>
          <p:nvPr userDrawn="1"/>
        </p:nvGrpSpPr>
        <p:grpSpPr>
          <a:xfrm rot="2251815">
            <a:off x="9694970" y="6528523"/>
            <a:ext cx="229141" cy="230160"/>
            <a:chOff x="-5951696" y="-735997"/>
            <a:chExt cx="42957" cy="43148"/>
          </a:xfrm>
          <a:solidFill>
            <a:srgbClr val="FFFFFF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CC55866-D664-7982-8233-AAA1B1C2F1D1}"/>
                </a:ext>
              </a:extLst>
            </p:cNvPr>
            <p:cNvSpPr/>
            <p:nvPr/>
          </p:nvSpPr>
          <p:spPr>
            <a:xfrm>
              <a:off x="-5933789" y="-735997"/>
              <a:ext cx="7048" cy="43148"/>
            </a:xfrm>
            <a:custGeom>
              <a:avLst/>
              <a:gdLst>
                <a:gd name="connsiteX0" fmla="*/ 3524 w 7048"/>
                <a:gd name="connsiteY0" fmla="*/ 43148 h 43148"/>
                <a:gd name="connsiteX1" fmla="*/ 0 w 7048"/>
                <a:gd name="connsiteY1" fmla="*/ 39529 h 43148"/>
                <a:gd name="connsiteX2" fmla="*/ 0 w 7048"/>
                <a:gd name="connsiteY2" fmla="*/ 3619 h 43148"/>
                <a:gd name="connsiteX3" fmla="*/ 3524 w 7048"/>
                <a:gd name="connsiteY3" fmla="*/ 0 h 43148"/>
                <a:gd name="connsiteX4" fmla="*/ 7049 w 7048"/>
                <a:gd name="connsiteY4" fmla="*/ 3619 h 43148"/>
                <a:gd name="connsiteX5" fmla="*/ 7049 w 7048"/>
                <a:gd name="connsiteY5" fmla="*/ 39529 h 43148"/>
                <a:gd name="connsiteX6" fmla="*/ 3524 w 7048"/>
                <a:gd name="connsiteY6" fmla="*/ 43148 h 4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8" h="43148">
                  <a:moveTo>
                    <a:pt x="3524" y="43148"/>
                  </a:moveTo>
                  <a:cubicBezTo>
                    <a:pt x="1524" y="43148"/>
                    <a:pt x="0" y="41529"/>
                    <a:pt x="0" y="39529"/>
                  </a:cubicBezTo>
                  <a:lnTo>
                    <a:pt x="0" y="3619"/>
                  </a:lnTo>
                  <a:cubicBezTo>
                    <a:pt x="0" y="1619"/>
                    <a:pt x="1619" y="0"/>
                    <a:pt x="3524" y="0"/>
                  </a:cubicBezTo>
                  <a:cubicBezTo>
                    <a:pt x="5429" y="0"/>
                    <a:pt x="7049" y="1619"/>
                    <a:pt x="7049" y="3619"/>
                  </a:cubicBezTo>
                  <a:lnTo>
                    <a:pt x="7049" y="39529"/>
                  </a:lnTo>
                  <a:cubicBezTo>
                    <a:pt x="7049" y="41529"/>
                    <a:pt x="5429" y="43148"/>
                    <a:pt x="3524" y="431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AC187D7-4E31-FF08-F83E-90A2B4328CFB}"/>
                </a:ext>
              </a:extLst>
            </p:cNvPr>
            <p:cNvSpPr/>
            <p:nvPr/>
          </p:nvSpPr>
          <p:spPr>
            <a:xfrm>
              <a:off x="-5951696" y="-718090"/>
              <a:ext cx="42957" cy="7239"/>
            </a:xfrm>
            <a:custGeom>
              <a:avLst/>
              <a:gdLst>
                <a:gd name="connsiteX0" fmla="*/ 39433 w 42957"/>
                <a:gd name="connsiteY0" fmla="*/ 7239 h 7239"/>
                <a:gd name="connsiteX1" fmla="*/ 3524 w 42957"/>
                <a:gd name="connsiteY1" fmla="*/ 7239 h 7239"/>
                <a:gd name="connsiteX2" fmla="*/ 0 w 42957"/>
                <a:gd name="connsiteY2" fmla="*/ 3619 h 7239"/>
                <a:gd name="connsiteX3" fmla="*/ 3524 w 42957"/>
                <a:gd name="connsiteY3" fmla="*/ 0 h 7239"/>
                <a:gd name="connsiteX4" fmla="*/ 39433 w 42957"/>
                <a:gd name="connsiteY4" fmla="*/ 0 h 7239"/>
                <a:gd name="connsiteX5" fmla="*/ 42958 w 42957"/>
                <a:gd name="connsiteY5" fmla="*/ 3619 h 7239"/>
                <a:gd name="connsiteX6" fmla="*/ 39433 w 42957"/>
                <a:gd name="connsiteY6" fmla="*/ 7239 h 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57" h="7239">
                  <a:moveTo>
                    <a:pt x="39433" y="7239"/>
                  </a:moveTo>
                  <a:lnTo>
                    <a:pt x="3524" y="7239"/>
                  </a:lnTo>
                  <a:cubicBezTo>
                    <a:pt x="1524" y="7239"/>
                    <a:pt x="0" y="5620"/>
                    <a:pt x="0" y="3619"/>
                  </a:cubicBezTo>
                  <a:cubicBezTo>
                    <a:pt x="0" y="1619"/>
                    <a:pt x="1619" y="0"/>
                    <a:pt x="3524" y="0"/>
                  </a:cubicBezTo>
                  <a:lnTo>
                    <a:pt x="39433" y="0"/>
                  </a:lnTo>
                  <a:cubicBezTo>
                    <a:pt x="41434" y="0"/>
                    <a:pt x="42958" y="1619"/>
                    <a:pt x="42958" y="3619"/>
                  </a:cubicBezTo>
                  <a:cubicBezTo>
                    <a:pt x="42958" y="5620"/>
                    <a:pt x="41338" y="7239"/>
                    <a:pt x="39433" y="72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2" name="Graphic 7">
            <a:extLst>
              <a:ext uri="{FF2B5EF4-FFF2-40B4-BE49-F238E27FC236}">
                <a16:creationId xmlns:a16="http://schemas.microsoft.com/office/drawing/2014/main" id="{ADAFD1FE-F355-BF6C-1078-C143A5105206}"/>
              </a:ext>
            </a:extLst>
          </p:cNvPr>
          <p:cNvGrpSpPr/>
          <p:nvPr userDrawn="1"/>
        </p:nvGrpSpPr>
        <p:grpSpPr>
          <a:xfrm rot="2251815">
            <a:off x="9694771" y="2158266"/>
            <a:ext cx="229141" cy="230667"/>
            <a:chOff x="-6522148" y="-1429703"/>
            <a:chExt cx="42957" cy="43243"/>
          </a:xfrm>
          <a:solidFill>
            <a:srgbClr val="FFFFFF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6E09D8D-24E3-FA90-8145-F3CF06E3E2D6}"/>
                </a:ext>
              </a:extLst>
            </p:cNvPr>
            <p:cNvSpPr/>
            <p:nvPr/>
          </p:nvSpPr>
          <p:spPr>
            <a:xfrm>
              <a:off x="-6504146" y="-1429703"/>
              <a:ext cx="7048" cy="43243"/>
            </a:xfrm>
            <a:custGeom>
              <a:avLst/>
              <a:gdLst>
                <a:gd name="connsiteX0" fmla="*/ 3524 w 7048"/>
                <a:gd name="connsiteY0" fmla="*/ 43148 h 43243"/>
                <a:gd name="connsiteX1" fmla="*/ 0 w 7048"/>
                <a:gd name="connsiteY1" fmla="*/ 39529 h 43243"/>
                <a:gd name="connsiteX2" fmla="*/ 0 w 7048"/>
                <a:gd name="connsiteY2" fmla="*/ 3620 h 43243"/>
                <a:gd name="connsiteX3" fmla="*/ 3524 w 7048"/>
                <a:gd name="connsiteY3" fmla="*/ 0 h 43243"/>
                <a:gd name="connsiteX4" fmla="*/ 7048 w 7048"/>
                <a:gd name="connsiteY4" fmla="*/ 3620 h 43243"/>
                <a:gd name="connsiteX5" fmla="*/ 7048 w 7048"/>
                <a:gd name="connsiteY5" fmla="*/ 39624 h 43243"/>
                <a:gd name="connsiteX6" fmla="*/ 3524 w 7048"/>
                <a:gd name="connsiteY6" fmla="*/ 43244 h 4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8" h="43243">
                  <a:moveTo>
                    <a:pt x="3524" y="43148"/>
                  </a:moveTo>
                  <a:cubicBezTo>
                    <a:pt x="1524" y="43148"/>
                    <a:pt x="0" y="41529"/>
                    <a:pt x="0" y="39529"/>
                  </a:cubicBezTo>
                  <a:lnTo>
                    <a:pt x="0" y="3620"/>
                  </a:lnTo>
                  <a:cubicBezTo>
                    <a:pt x="0" y="1619"/>
                    <a:pt x="1619" y="0"/>
                    <a:pt x="3524" y="0"/>
                  </a:cubicBezTo>
                  <a:cubicBezTo>
                    <a:pt x="5429" y="0"/>
                    <a:pt x="7048" y="1619"/>
                    <a:pt x="7048" y="3620"/>
                  </a:cubicBezTo>
                  <a:lnTo>
                    <a:pt x="7048" y="39624"/>
                  </a:lnTo>
                  <a:cubicBezTo>
                    <a:pt x="7048" y="41624"/>
                    <a:pt x="5429" y="43244"/>
                    <a:pt x="3524" y="43244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934CB1-65F7-D11E-43D9-DCF56F5DB34A}"/>
                </a:ext>
              </a:extLst>
            </p:cNvPr>
            <p:cNvSpPr/>
            <p:nvPr/>
          </p:nvSpPr>
          <p:spPr>
            <a:xfrm>
              <a:off x="-6522148" y="-1411796"/>
              <a:ext cx="42957" cy="7239"/>
            </a:xfrm>
            <a:custGeom>
              <a:avLst/>
              <a:gdLst>
                <a:gd name="connsiteX0" fmla="*/ 39433 w 42957"/>
                <a:gd name="connsiteY0" fmla="*/ 7239 h 7239"/>
                <a:gd name="connsiteX1" fmla="*/ 3524 w 42957"/>
                <a:gd name="connsiteY1" fmla="*/ 7239 h 7239"/>
                <a:gd name="connsiteX2" fmla="*/ 0 w 42957"/>
                <a:gd name="connsiteY2" fmla="*/ 3620 h 7239"/>
                <a:gd name="connsiteX3" fmla="*/ 3524 w 42957"/>
                <a:gd name="connsiteY3" fmla="*/ 0 h 7239"/>
                <a:gd name="connsiteX4" fmla="*/ 39433 w 42957"/>
                <a:gd name="connsiteY4" fmla="*/ 0 h 7239"/>
                <a:gd name="connsiteX5" fmla="*/ 42958 w 42957"/>
                <a:gd name="connsiteY5" fmla="*/ 3620 h 7239"/>
                <a:gd name="connsiteX6" fmla="*/ 39433 w 42957"/>
                <a:gd name="connsiteY6" fmla="*/ 7239 h 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57" h="7239">
                  <a:moveTo>
                    <a:pt x="39433" y="7239"/>
                  </a:moveTo>
                  <a:lnTo>
                    <a:pt x="3524" y="7239"/>
                  </a:lnTo>
                  <a:cubicBezTo>
                    <a:pt x="1524" y="7239"/>
                    <a:pt x="0" y="5620"/>
                    <a:pt x="0" y="3620"/>
                  </a:cubicBezTo>
                  <a:cubicBezTo>
                    <a:pt x="0" y="1619"/>
                    <a:pt x="1619" y="0"/>
                    <a:pt x="3524" y="0"/>
                  </a:cubicBezTo>
                  <a:lnTo>
                    <a:pt x="39433" y="0"/>
                  </a:lnTo>
                  <a:cubicBezTo>
                    <a:pt x="41434" y="0"/>
                    <a:pt x="42958" y="1619"/>
                    <a:pt x="42958" y="3620"/>
                  </a:cubicBezTo>
                  <a:cubicBezTo>
                    <a:pt x="42958" y="5620"/>
                    <a:pt x="41338" y="7239"/>
                    <a:pt x="39433" y="72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5" name="Graphic 7">
            <a:extLst>
              <a:ext uri="{FF2B5EF4-FFF2-40B4-BE49-F238E27FC236}">
                <a16:creationId xmlns:a16="http://schemas.microsoft.com/office/drawing/2014/main" id="{D3216DA9-13B6-FACB-7522-338AA3D790EE}"/>
              </a:ext>
            </a:extLst>
          </p:cNvPr>
          <p:cNvGrpSpPr/>
          <p:nvPr userDrawn="1"/>
        </p:nvGrpSpPr>
        <p:grpSpPr>
          <a:xfrm rot="2251815">
            <a:off x="7941409" y="3838120"/>
            <a:ext cx="229653" cy="230160"/>
            <a:chOff x="-6591014" y="-979741"/>
            <a:chExt cx="43053" cy="43148"/>
          </a:xfrm>
          <a:solidFill>
            <a:srgbClr val="FFFFFF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30C7AD6-0911-972E-5895-82CFC0F5D320}"/>
                </a:ext>
              </a:extLst>
            </p:cNvPr>
            <p:cNvSpPr/>
            <p:nvPr/>
          </p:nvSpPr>
          <p:spPr>
            <a:xfrm>
              <a:off x="-6573012" y="-979741"/>
              <a:ext cx="7048" cy="43148"/>
            </a:xfrm>
            <a:custGeom>
              <a:avLst/>
              <a:gdLst>
                <a:gd name="connsiteX0" fmla="*/ 3524 w 7048"/>
                <a:gd name="connsiteY0" fmla="*/ 43148 h 43148"/>
                <a:gd name="connsiteX1" fmla="*/ 0 w 7048"/>
                <a:gd name="connsiteY1" fmla="*/ 39529 h 43148"/>
                <a:gd name="connsiteX2" fmla="*/ 0 w 7048"/>
                <a:gd name="connsiteY2" fmla="*/ 3619 h 43148"/>
                <a:gd name="connsiteX3" fmla="*/ 3524 w 7048"/>
                <a:gd name="connsiteY3" fmla="*/ 0 h 43148"/>
                <a:gd name="connsiteX4" fmla="*/ 7049 w 7048"/>
                <a:gd name="connsiteY4" fmla="*/ 3619 h 43148"/>
                <a:gd name="connsiteX5" fmla="*/ 7049 w 7048"/>
                <a:gd name="connsiteY5" fmla="*/ 39529 h 43148"/>
                <a:gd name="connsiteX6" fmla="*/ 3524 w 7048"/>
                <a:gd name="connsiteY6" fmla="*/ 43148 h 4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8" h="43148">
                  <a:moveTo>
                    <a:pt x="3524" y="43148"/>
                  </a:moveTo>
                  <a:cubicBezTo>
                    <a:pt x="1524" y="43148"/>
                    <a:pt x="0" y="41529"/>
                    <a:pt x="0" y="39529"/>
                  </a:cubicBezTo>
                  <a:lnTo>
                    <a:pt x="0" y="3619"/>
                  </a:lnTo>
                  <a:cubicBezTo>
                    <a:pt x="0" y="1619"/>
                    <a:pt x="1619" y="0"/>
                    <a:pt x="3524" y="0"/>
                  </a:cubicBezTo>
                  <a:cubicBezTo>
                    <a:pt x="5429" y="0"/>
                    <a:pt x="7049" y="1619"/>
                    <a:pt x="7049" y="3619"/>
                  </a:cubicBezTo>
                  <a:lnTo>
                    <a:pt x="7049" y="39529"/>
                  </a:lnTo>
                  <a:cubicBezTo>
                    <a:pt x="7049" y="41529"/>
                    <a:pt x="5429" y="43148"/>
                    <a:pt x="3524" y="431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0704D8A-5236-582F-7C6C-178158560E50}"/>
                </a:ext>
              </a:extLst>
            </p:cNvPr>
            <p:cNvSpPr/>
            <p:nvPr/>
          </p:nvSpPr>
          <p:spPr>
            <a:xfrm>
              <a:off x="-6591014" y="-961835"/>
              <a:ext cx="43053" cy="7239"/>
            </a:xfrm>
            <a:custGeom>
              <a:avLst/>
              <a:gdLst>
                <a:gd name="connsiteX0" fmla="*/ 39529 w 43053"/>
                <a:gd name="connsiteY0" fmla="*/ 7239 h 7239"/>
                <a:gd name="connsiteX1" fmla="*/ 3620 w 43053"/>
                <a:gd name="connsiteY1" fmla="*/ 7239 h 7239"/>
                <a:gd name="connsiteX2" fmla="*/ 0 w 43053"/>
                <a:gd name="connsiteY2" fmla="*/ 3620 h 7239"/>
                <a:gd name="connsiteX3" fmla="*/ 3620 w 43053"/>
                <a:gd name="connsiteY3" fmla="*/ 0 h 7239"/>
                <a:gd name="connsiteX4" fmla="*/ 39529 w 43053"/>
                <a:gd name="connsiteY4" fmla="*/ 0 h 7239"/>
                <a:gd name="connsiteX5" fmla="*/ 43053 w 43053"/>
                <a:gd name="connsiteY5" fmla="*/ 3620 h 7239"/>
                <a:gd name="connsiteX6" fmla="*/ 39529 w 43053"/>
                <a:gd name="connsiteY6" fmla="*/ 7239 h 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53" h="7239">
                  <a:moveTo>
                    <a:pt x="39529" y="7239"/>
                  </a:moveTo>
                  <a:lnTo>
                    <a:pt x="3620" y="7239"/>
                  </a:lnTo>
                  <a:cubicBezTo>
                    <a:pt x="1619" y="7239"/>
                    <a:pt x="0" y="5620"/>
                    <a:pt x="0" y="3620"/>
                  </a:cubicBezTo>
                  <a:cubicBezTo>
                    <a:pt x="0" y="1619"/>
                    <a:pt x="1619" y="0"/>
                    <a:pt x="3620" y="0"/>
                  </a:cubicBezTo>
                  <a:lnTo>
                    <a:pt x="39529" y="0"/>
                  </a:lnTo>
                  <a:cubicBezTo>
                    <a:pt x="41529" y="0"/>
                    <a:pt x="43053" y="1619"/>
                    <a:pt x="43053" y="3620"/>
                  </a:cubicBezTo>
                  <a:cubicBezTo>
                    <a:pt x="43053" y="5620"/>
                    <a:pt x="41434" y="7239"/>
                    <a:pt x="39529" y="72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8" name="Graphic 7">
            <a:extLst>
              <a:ext uri="{FF2B5EF4-FFF2-40B4-BE49-F238E27FC236}">
                <a16:creationId xmlns:a16="http://schemas.microsoft.com/office/drawing/2014/main" id="{69B8B467-83D9-9DF3-712D-9043295FE7B5}"/>
              </a:ext>
            </a:extLst>
          </p:cNvPr>
          <p:cNvGrpSpPr/>
          <p:nvPr userDrawn="1"/>
        </p:nvGrpSpPr>
        <p:grpSpPr>
          <a:xfrm rot="2251815">
            <a:off x="7276963" y="1398612"/>
            <a:ext cx="229648" cy="230160"/>
            <a:chOff x="-6968395" y="-1266539"/>
            <a:chExt cx="43052" cy="43148"/>
          </a:xfrm>
          <a:solidFill>
            <a:srgbClr val="FFFFFF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E178C25-13D4-E28D-1E68-0D15E71FA50B}"/>
                </a:ext>
              </a:extLst>
            </p:cNvPr>
            <p:cNvSpPr/>
            <p:nvPr/>
          </p:nvSpPr>
          <p:spPr>
            <a:xfrm>
              <a:off x="-6950488" y="-1266539"/>
              <a:ext cx="7048" cy="43148"/>
            </a:xfrm>
            <a:custGeom>
              <a:avLst/>
              <a:gdLst>
                <a:gd name="connsiteX0" fmla="*/ 3524 w 7048"/>
                <a:gd name="connsiteY0" fmla="*/ 43148 h 43148"/>
                <a:gd name="connsiteX1" fmla="*/ 0 w 7048"/>
                <a:gd name="connsiteY1" fmla="*/ 39529 h 43148"/>
                <a:gd name="connsiteX2" fmla="*/ 0 w 7048"/>
                <a:gd name="connsiteY2" fmla="*/ 3620 h 43148"/>
                <a:gd name="connsiteX3" fmla="*/ 3524 w 7048"/>
                <a:gd name="connsiteY3" fmla="*/ 0 h 43148"/>
                <a:gd name="connsiteX4" fmla="*/ 7049 w 7048"/>
                <a:gd name="connsiteY4" fmla="*/ 3620 h 43148"/>
                <a:gd name="connsiteX5" fmla="*/ 7049 w 7048"/>
                <a:gd name="connsiteY5" fmla="*/ 39529 h 43148"/>
                <a:gd name="connsiteX6" fmla="*/ 3524 w 7048"/>
                <a:gd name="connsiteY6" fmla="*/ 43148 h 4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8" h="43148">
                  <a:moveTo>
                    <a:pt x="3524" y="43148"/>
                  </a:moveTo>
                  <a:cubicBezTo>
                    <a:pt x="1524" y="43148"/>
                    <a:pt x="0" y="41529"/>
                    <a:pt x="0" y="39529"/>
                  </a:cubicBezTo>
                  <a:lnTo>
                    <a:pt x="0" y="3620"/>
                  </a:lnTo>
                  <a:cubicBezTo>
                    <a:pt x="0" y="1619"/>
                    <a:pt x="1619" y="0"/>
                    <a:pt x="3524" y="0"/>
                  </a:cubicBezTo>
                  <a:cubicBezTo>
                    <a:pt x="5429" y="0"/>
                    <a:pt x="7049" y="1619"/>
                    <a:pt x="7049" y="3620"/>
                  </a:cubicBezTo>
                  <a:lnTo>
                    <a:pt x="7049" y="39529"/>
                  </a:lnTo>
                  <a:cubicBezTo>
                    <a:pt x="7049" y="41529"/>
                    <a:pt x="5429" y="43148"/>
                    <a:pt x="3524" y="431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89F621D-9874-FD12-B9B3-172645FFBF95}"/>
                </a:ext>
              </a:extLst>
            </p:cNvPr>
            <p:cNvSpPr/>
            <p:nvPr/>
          </p:nvSpPr>
          <p:spPr>
            <a:xfrm>
              <a:off x="-6968395" y="-1248632"/>
              <a:ext cx="43052" cy="7239"/>
            </a:xfrm>
            <a:custGeom>
              <a:avLst/>
              <a:gdLst>
                <a:gd name="connsiteX0" fmla="*/ 39433 w 43052"/>
                <a:gd name="connsiteY0" fmla="*/ 7239 h 7239"/>
                <a:gd name="connsiteX1" fmla="*/ 3524 w 43052"/>
                <a:gd name="connsiteY1" fmla="*/ 7239 h 7239"/>
                <a:gd name="connsiteX2" fmla="*/ 0 w 43052"/>
                <a:gd name="connsiteY2" fmla="*/ 3619 h 7239"/>
                <a:gd name="connsiteX3" fmla="*/ 3524 w 43052"/>
                <a:gd name="connsiteY3" fmla="*/ 0 h 7239"/>
                <a:gd name="connsiteX4" fmla="*/ 39433 w 43052"/>
                <a:gd name="connsiteY4" fmla="*/ 0 h 7239"/>
                <a:gd name="connsiteX5" fmla="*/ 43053 w 43052"/>
                <a:gd name="connsiteY5" fmla="*/ 3619 h 7239"/>
                <a:gd name="connsiteX6" fmla="*/ 39433 w 43052"/>
                <a:gd name="connsiteY6" fmla="*/ 7239 h 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52" h="7239">
                  <a:moveTo>
                    <a:pt x="39433" y="7239"/>
                  </a:moveTo>
                  <a:lnTo>
                    <a:pt x="3524" y="7239"/>
                  </a:lnTo>
                  <a:cubicBezTo>
                    <a:pt x="1524" y="7239"/>
                    <a:pt x="0" y="5620"/>
                    <a:pt x="0" y="3619"/>
                  </a:cubicBezTo>
                  <a:cubicBezTo>
                    <a:pt x="0" y="1619"/>
                    <a:pt x="1619" y="0"/>
                    <a:pt x="3524" y="0"/>
                  </a:cubicBezTo>
                  <a:lnTo>
                    <a:pt x="39433" y="0"/>
                  </a:lnTo>
                  <a:cubicBezTo>
                    <a:pt x="41434" y="0"/>
                    <a:pt x="43053" y="1619"/>
                    <a:pt x="43053" y="3619"/>
                  </a:cubicBezTo>
                  <a:cubicBezTo>
                    <a:pt x="43053" y="5620"/>
                    <a:pt x="41434" y="7239"/>
                    <a:pt x="39433" y="72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21" name="Graphic 7">
            <a:extLst>
              <a:ext uri="{FF2B5EF4-FFF2-40B4-BE49-F238E27FC236}">
                <a16:creationId xmlns:a16="http://schemas.microsoft.com/office/drawing/2014/main" id="{449995B9-7619-7E2C-C22C-163904A30BB9}"/>
              </a:ext>
            </a:extLst>
          </p:cNvPr>
          <p:cNvGrpSpPr/>
          <p:nvPr userDrawn="1"/>
        </p:nvGrpSpPr>
        <p:grpSpPr>
          <a:xfrm rot="2251815">
            <a:off x="2938100" y="898693"/>
            <a:ext cx="229141" cy="230160"/>
            <a:chOff x="-5951696" y="-735997"/>
            <a:chExt cx="42957" cy="43148"/>
          </a:xfrm>
          <a:solidFill>
            <a:srgbClr val="FFFFFF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721AE29-ADD0-213C-157A-D20AB3AFD7AA}"/>
                </a:ext>
              </a:extLst>
            </p:cNvPr>
            <p:cNvSpPr/>
            <p:nvPr/>
          </p:nvSpPr>
          <p:spPr>
            <a:xfrm>
              <a:off x="-5933789" y="-735997"/>
              <a:ext cx="7048" cy="43148"/>
            </a:xfrm>
            <a:custGeom>
              <a:avLst/>
              <a:gdLst>
                <a:gd name="connsiteX0" fmla="*/ 3524 w 7048"/>
                <a:gd name="connsiteY0" fmla="*/ 43148 h 43148"/>
                <a:gd name="connsiteX1" fmla="*/ 0 w 7048"/>
                <a:gd name="connsiteY1" fmla="*/ 39529 h 43148"/>
                <a:gd name="connsiteX2" fmla="*/ 0 w 7048"/>
                <a:gd name="connsiteY2" fmla="*/ 3619 h 43148"/>
                <a:gd name="connsiteX3" fmla="*/ 3524 w 7048"/>
                <a:gd name="connsiteY3" fmla="*/ 0 h 43148"/>
                <a:gd name="connsiteX4" fmla="*/ 7049 w 7048"/>
                <a:gd name="connsiteY4" fmla="*/ 3619 h 43148"/>
                <a:gd name="connsiteX5" fmla="*/ 7049 w 7048"/>
                <a:gd name="connsiteY5" fmla="*/ 39529 h 43148"/>
                <a:gd name="connsiteX6" fmla="*/ 3524 w 7048"/>
                <a:gd name="connsiteY6" fmla="*/ 43148 h 43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48" h="43148">
                  <a:moveTo>
                    <a:pt x="3524" y="43148"/>
                  </a:moveTo>
                  <a:cubicBezTo>
                    <a:pt x="1524" y="43148"/>
                    <a:pt x="0" y="41529"/>
                    <a:pt x="0" y="39529"/>
                  </a:cubicBezTo>
                  <a:lnTo>
                    <a:pt x="0" y="3619"/>
                  </a:lnTo>
                  <a:cubicBezTo>
                    <a:pt x="0" y="1619"/>
                    <a:pt x="1619" y="0"/>
                    <a:pt x="3524" y="0"/>
                  </a:cubicBezTo>
                  <a:cubicBezTo>
                    <a:pt x="5429" y="0"/>
                    <a:pt x="7049" y="1619"/>
                    <a:pt x="7049" y="3619"/>
                  </a:cubicBezTo>
                  <a:lnTo>
                    <a:pt x="7049" y="39529"/>
                  </a:lnTo>
                  <a:cubicBezTo>
                    <a:pt x="7049" y="41529"/>
                    <a:pt x="5429" y="43148"/>
                    <a:pt x="3524" y="431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14C3464-8FD4-68FB-50E7-F2477B526060}"/>
                </a:ext>
              </a:extLst>
            </p:cNvPr>
            <p:cNvSpPr/>
            <p:nvPr/>
          </p:nvSpPr>
          <p:spPr>
            <a:xfrm>
              <a:off x="-5951696" y="-718090"/>
              <a:ext cx="42957" cy="7239"/>
            </a:xfrm>
            <a:custGeom>
              <a:avLst/>
              <a:gdLst>
                <a:gd name="connsiteX0" fmla="*/ 39433 w 42957"/>
                <a:gd name="connsiteY0" fmla="*/ 7239 h 7239"/>
                <a:gd name="connsiteX1" fmla="*/ 3524 w 42957"/>
                <a:gd name="connsiteY1" fmla="*/ 7239 h 7239"/>
                <a:gd name="connsiteX2" fmla="*/ 0 w 42957"/>
                <a:gd name="connsiteY2" fmla="*/ 3619 h 7239"/>
                <a:gd name="connsiteX3" fmla="*/ 3524 w 42957"/>
                <a:gd name="connsiteY3" fmla="*/ 0 h 7239"/>
                <a:gd name="connsiteX4" fmla="*/ 39433 w 42957"/>
                <a:gd name="connsiteY4" fmla="*/ 0 h 7239"/>
                <a:gd name="connsiteX5" fmla="*/ 42958 w 42957"/>
                <a:gd name="connsiteY5" fmla="*/ 3619 h 7239"/>
                <a:gd name="connsiteX6" fmla="*/ 39433 w 42957"/>
                <a:gd name="connsiteY6" fmla="*/ 7239 h 7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957" h="7239">
                  <a:moveTo>
                    <a:pt x="39433" y="7239"/>
                  </a:moveTo>
                  <a:lnTo>
                    <a:pt x="3524" y="7239"/>
                  </a:lnTo>
                  <a:cubicBezTo>
                    <a:pt x="1524" y="7239"/>
                    <a:pt x="0" y="5620"/>
                    <a:pt x="0" y="3619"/>
                  </a:cubicBezTo>
                  <a:cubicBezTo>
                    <a:pt x="0" y="1619"/>
                    <a:pt x="1619" y="0"/>
                    <a:pt x="3524" y="0"/>
                  </a:cubicBezTo>
                  <a:lnTo>
                    <a:pt x="39433" y="0"/>
                  </a:lnTo>
                  <a:cubicBezTo>
                    <a:pt x="41434" y="0"/>
                    <a:pt x="42958" y="1619"/>
                    <a:pt x="42958" y="3619"/>
                  </a:cubicBezTo>
                  <a:cubicBezTo>
                    <a:pt x="42958" y="5620"/>
                    <a:pt x="41338" y="7239"/>
                    <a:pt x="39433" y="723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0740B4D4-AAE6-45CA-8CA7-395F47B201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39400" y="292612"/>
            <a:ext cx="1445343" cy="129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7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777930-B520-062D-1563-29EEA7552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C5E982-4F48-05BC-2934-BA278B34B172}"/>
              </a:ext>
            </a:extLst>
          </p:cNvPr>
          <p:cNvGrpSpPr/>
          <p:nvPr userDrawn="1"/>
        </p:nvGrpSpPr>
        <p:grpSpPr>
          <a:xfrm rot="18402201">
            <a:off x="-153630" y="-80342"/>
            <a:ext cx="835414" cy="439229"/>
            <a:chOff x="69825" y="62567"/>
            <a:chExt cx="835414" cy="43922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3E6D1A4-D533-9BBB-FFBD-772449DE62ED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9" name="Graphic 7">
              <a:extLst>
                <a:ext uri="{FF2B5EF4-FFF2-40B4-BE49-F238E27FC236}">
                  <a16:creationId xmlns:a16="http://schemas.microsoft.com/office/drawing/2014/main" id="{4D42814E-FB18-E8AE-FB43-FCDAA0C40C2D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1A7931E1-AAD5-E213-BBD0-E48992A98082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75C8A025-25D5-226C-91D9-F61064BE9E7C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89E6528-1C2C-5E09-9A95-87876E82D022}"/>
              </a:ext>
            </a:extLst>
          </p:cNvPr>
          <p:cNvSpPr/>
          <p:nvPr userDrawn="1"/>
        </p:nvSpPr>
        <p:spPr>
          <a:xfrm>
            <a:off x="0" y="1233715"/>
            <a:ext cx="12192000" cy="562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BC58FA-310C-68CB-6B2A-0574B876CC3B}"/>
              </a:ext>
            </a:extLst>
          </p:cNvPr>
          <p:cNvGrpSpPr/>
          <p:nvPr userDrawn="1"/>
        </p:nvGrpSpPr>
        <p:grpSpPr>
          <a:xfrm rot="9000000" flipH="1">
            <a:off x="11626200" y="760249"/>
            <a:ext cx="835414" cy="439229"/>
            <a:chOff x="69825" y="62567"/>
            <a:chExt cx="835414" cy="43922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EBEDBE4-9793-2B99-9786-829A28F46B8D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15" name="Graphic 7">
              <a:extLst>
                <a:ext uri="{FF2B5EF4-FFF2-40B4-BE49-F238E27FC236}">
                  <a16:creationId xmlns:a16="http://schemas.microsoft.com/office/drawing/2014/main" id="{AAB68550-1BDE-60BF-7A28-833BED8D753F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206773C8-CA3F-1475-F9C0-1B4CEB699511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459603C-C4CE-5583-222E-6CE5A63C13D2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C10E54BB-D4B2-6701-A4F9-267AA2CD82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9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543D46D-B023-E5F4-C06C-A3CCF0C4C7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3D01BB6-760A-FA49-5446-1900C3DC702A}"/>
              </a:ext>
            </a:extLst>
          </p:cNvPr>
          <p:cNvGrpSpPr/>
          <p:nvPr userDrawn="1"/>
        </p:nvGrpSpPr>
        <p:grpSpPr>
          <a:xfrm rot="18402201">
            <a:off x="-153630" y="-80342"/>
            <a:ext cx="835414" cy="439229"/>
            <a:chOff x="69825" y="62567"/>
            <a:chExt cx="835414" cy="439229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792FA12-550E-A6DB-2D32-F7C519B8FEF5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39" name="Graphic 7">
              <a:extLst>
                <a:ext uri="{FF2B5EF4-FFF2-40B4-BE49-F238E27FC236}">
                  <a16:creationId xmlns:a16="http://schemas.microsoft.com/office/drawing/2014/main" id="{E04C2E03-A012-EAEA-9254-3269AE4CE4B2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A4EE429C-8F69-FB22-6F75-68CA7B4299C4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145B7DD-0FEC-125B-3440-82B99B3A723A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527CB6E-C227-31F7-55D5-A964F083A8DE}"/>
              </a:ext>
            </a:extLst>
          </p:cNvPr>
          <p:cNvGrpSpPr/>
          <p:nvPr userDrawn="1"/>
        </p:nvGrpSpPr>
        <p:grpSpPr>
          <a:xfrm rot="9000000" flipH="1">
            <a:off x="11626201" y="6395445"/>
            <a:ext cx="835414" cy="439229"/>
            <a:chOff x="69825" y="62567"/>
            <a:chExt cx="835414" cy="439229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13A1763-A34C-C7A2-0CB6-377882A0A2FD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44" name="Graphic 7">
              <a:extLst>
                <a:ext uri="{FF2B5EF4-FFF2-40B4-BE49-F238E27FC236}">
                  <a16:creationId xmlns:a16="http://schemas.microsoft.com/office/drawing/2014/main" id="{A8FF438C-65E0-6BF3-B7EC-5E5042B807CE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1CBF72EB-8481-AF38-E767-2B080B7BDCF1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DD5BB9EF-5117-CAA5-D103-200DAB8E1485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14D26768-C371-9303-B686-AEF92C2084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0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12E26A-3CF6-250F-C2E6-07978D555624}"/>
              </a:ext>
            </a:extLst>
          </p:cNvPr>
          <p:cNvGrpSpPr/>
          <p:nvPr userDrawn="1"/>
        </p:nvGrpSpPr>
        <p:grpSpPr>
          <a:xfrm rot="18402201">
            <a:off x="-153630" y="-80342"/>
            <a:ext cx="835414" cy="439229"/>
            <a:chOff x="69825" y="62567"/>
            <a:chExt cx="835414" cy="43922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88715C2-CC6F-524B-6DA9-C6F9080923A4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gradFill>
              <a:gsLst>
                <a:gs pos="0">
                  <a:srgbClr val="002942"/>
                </a:gs>
                <a:gs pos="85000">
                  <a:srgbClr val="005962"/>
                </a:gs>
                <a:gs pos="100000">
                  <a:srgbClr val="00596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grpSp>
          <p:nvGrpSpPr>
            <p:cNvPr id="4" name="Graphic 7">
              <a:extLst>
                <a:ext uri="{FF2B5EF4-FFF2-40B4-BE49-F238E27FC236}">
                  <a16:creationId xmlns:a16="http://schemas.microsoft.com/office/drawing/2014/main" id="{55162B5B-F698-F62C-04A6-83A82B55A905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70ECB520-7143-3004-DF69-EADAEA15A15C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2942"/>
                  </a:gs>
                  <a:gs pos="85000">
                    <a:srgbClr val="005962"/>
                  </a:gs>
                  <a:gs pos="100000">
                    <a:srgbClr val="005962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E58749FA-5FC7-34EA-1C2A-8CC9F1987A09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2942"/>
                  </a:gs>
                  <a:gs pos="85000">
                    <a:srgbClr val="005962"/>
                  </a:gs>
                  <a:gs pos="100000">
                    <a:srgbClr val="005962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B7E4095-6813-6D20-7C5B-691337081DAC}"/>
              </a:ext>
            </a:extLst>
          </p:cNvPr>
          <p:cNvGrpSpPr/>
          <p:nvPr userDrawn="1"/>
        </p:nvGrpSpPr>
        <p:grpSpPr>
          <a:xfrm rot="9000000" flipH="1">
            <a:off x="11626201" y="6395445"/>
            <a:ext cx="835414" cy="439229"/>
            <a:chOff x="69825" y="62567"/>
            <a:chExt cx="835414" cy="43922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71DA619-56C6-F055-3C00-CB71482DCAC1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gradFill>
              <a:gsLst>
                <a:gs pos="0">
                  <a:srgbClr val="002942"/>
                </a:gs>
                <a:gs pos="85000">
                  <a:srgbClr val="005962"/>
                </a:gs>
                <a:gs pos="100000">
                  <a:srgbClr val="00596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  <p:grpSp>
          <p:nvGrpSpPr>
            <p:cNvPr id="9" name="Graphic 7">
              <a:extLst>
                <a:ext uri="{FF2B5EF4-FFF2-40B4-BE49-F238E27FC236}">
                  <a16:creationId xmlns:a16="http://schemas.microsoft.com/office/drawing/2014/main" id="{543B8124-140F-4B8F-2D89-078131C147D4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EFD0ABEF-57F1-F971-91DE-140CC9CE7F34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2942"/>
                  </a:gs>
                  <a:gs pos="85000">
                    <a:srgbClr val="005962"/>
                  </a:gs>
                  <a:gs pos="100000">
                    <a:srgbClr val="005962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1EC7C46A-23C1-87BB-107D-FFABDB929D0C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2942"/>
                  </a:gs>
                  <a:gs pos="85000">
                    <a:srgbClr val="005962"/>
                  </a:gs>
                  <a:gs pos="100000">
                    <a:srgbClr val="005962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</p:grp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5BF2996-9D6F-03CB-4749-5D81B2136B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62598" y="205749"/>
            <a:ext cx="784044" cy="7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08AED5-47E5-65C5-8B13-1C77AAD0810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C85426-6623-9FE7-6BA6-6AE7C168FC51}"/>
              </a:ext>
            </a:extLst>
          </p:cNvPr>
          <p:cNvGrpSpPr/>
          <p:nvPr userDrawn="1"/>
        </p:nvGrpSpPr>
        <p:grpSpPr>
          <a:xfrm rot="18402201">
            <a:off x="-153630" y="-80342"/>
            <a:ext cx="835414" cy="439229"/>
            <a:chOff x="69825" y="62567"/>
            <a:chExt cx="835414" cy="43922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EFD4862-1DEA-1E4F-604E-FCFD868B6788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9" name="Graphic 7">
              <a:extLst>
                <a:ext uri="{FF2B5EF4-FFF2-40B4-BE49-F238E27FC236}">
                  <a16:creationId xmlns:a16="http://schemas.microsoft.com/office/drawing/2014/main" id="{D6B496E0-25E9-5131-1154-51809307FF19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7DB4CB3E-8DF4-8EE8-837E-89AFE6F01CF6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7B0D5F61-90D5-8098-8F6B-3559322DD77C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32021C5-7692-7664-9595-2C9EFB5A2FC6}"/>
              </a:ext>
            </a:extLst>
          </p:cNvPr>
          <p:cNvGrpSpPr/>
          <p:nvPr userDrawn="1"/>
        </p:nvGrpSpPr>
        <p:grpSpPr>
          <a:xfrm rot="9000000" flipH="1">
            <a:off x="11626201" y="6395445"/>
            <a:ext cx="835414" cy="439229"/>
            <a:chOff x="69825" y="62567"/>
            <a:chExt cx="835414" cy="43922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E8B8E8-D48E-C120-44E3-6D412E0D18E4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14" name="Graphic 7">
              <a:extLst>
                <a:ext uri="{FF2B5EF4-FFF2-40B4-BE49-F238E27FC236}">
                  <a16:creationId xmlns:a16="http://schemas.microsoft.com/office/drawing/2014/main" id="{B9710A33-8593-316C-6577-EF51283463CE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DACB6CE-AE56-5DE2-2125-2882474435E0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4489736-79A2-92B1-2249-1D056495930E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pic>
        <p:nvPicPr>
          <p:cNvPr id="18" name="Picture 17" descr="Logo, company name&#10;&#10;Description automatically generated">
            <a:extLst>
              <a:ext uri="{FF2B5EF4-FFF2-40B4-BE49-F238E27FC236}">
                <a16:creationId xmlns:a16="http://schemas.microsoft.com/office/drawing/2014/main" id="{D30743C8-CBCA-2B0B-D132-44060FB4D5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819" y="5907678"/>
            <a:ext cx="834546" cy="74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51C99E3-F0FB-7F40-50AF-800BAB00FFE2}"/>
              </a:ext>
            </a:extLst>
          </p:cNvPr>
          <p:cNvSpPr/>
          <p:nvPr userDrawn="1"/>
        </p:nvSpPr>
        <p:spPr>
          <a:xfrm rot="19348185" flipH="1">
            <a:off x="3926167" y="681591"/>
            <a:ext cx="10345164" cy="7565326"/>
          </a:xfrm>
          <a:custGeom>
            <a:avLst/>
            <a:gdLst>
              <a:gd name="connsiteX0" fmla="*/ 1727395 w 10345164"/>
              <a:gd name="connsiteY0" fmla="*/ 799788 h 7565326"/>
              <a:gd name="connsiteX1" fmla="*/ 0 w 10345164"/>
              <a:gd name="connsiteY1" fmla="*/ 2126715 h 7565326"/>
              <a:gd name="connsiteX2" fmla="*/ 4177757 w 10345164"/>
              <a:gd name="connsiteY2" fmla="*/ 7565326 h 7565326"/>
              <a:gd name="connsiteX3" fmla="*/ 4860628 w 10345164"/>
              <a:gd name="connsiteY3" fmla="*/ 7040768 h 7565326"/>
              <a:gd name="connsiteX4" fmla="*/ 4860628 w 10345164"/>
              <a:gd name="connsiteY4" fmla="*/ 7040768 h 7565326"/>
              <a:gd name="connsiteX5" fmla="*/ 10345164 w 10345164"/>
              <a:gd name="connsiteY5" fmla="*/ 2827733 h 7565326"/>
              <a:gd name="connsiteX6" fmla="*/ 10325878 w 10345164"/>
              <a:gd name="connsiteY6" fmla="*/ 2802062 h 7565326"/>
              <a:gd name="connsiteX7" fmla="*/ 8166731 w 10345164"/>
              <a:gd name="connsiteY7" fmla="*/ 2081998 h 7565326"/>
              <a:gd name="connsiteX8" fmla="*/ 5684829 w 10345164"/>
              <a:gd name="connsiteY8" fmla="*/ 1895919 h 7565326"/>
              <a:gd name="connsiteX9" fmla="*/ 2800596 w 10345164"/>
              <a:gd name="connsiteY9" fmla="*/ 3044 h 7565326"/>
              <a:gd name="connsiteX10" fmla="*/ 2768561 w 10345164"/>
              <a:gd name="connsiteY10" fmla="*/ 0 h 756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45164" h="7565326">
                <a:moveTo>
                  <a:pt x="1727395" y="799788"/>
                </a:moveTo>
                <a:lnTo>
                  <a:pt x="0" y="2126715"/>
                </a:lnTo>
                <a:lnTo>
                  <a:pt x="4177757" y="7565326"/>
                </a:lnTo>
                <a:lnTo>
                  <a:pt x="4860628" y="7040768"/>
                </a:lnTo>
                <a:lnTo>
                  <a:pt x="4860628" y="7040768"/>
                </a:lnTo>
                <a:lnTo>
                  <a:pt x="10345164" y="2827733"/>
                </a:lnTo>
                <a:lnTo>
                  <a:pt x="10325878" y="2802062"/>
                </a:lnTo>
                <a:cubicBezTo>
                  <a:pt x="9833029" y="2211727"/>
                  <a:pt x="8951444" y="2066798"/>
                  <a:pt x="8166731" y="2081998"/>
                </a:cubicBezTo>
                <a:cubicBezTo>
                  <a:pt x="7329704" y="2098205"/>
                  <a:pt x="6453775" y="2227229"/>
                  <a:pt x="5684829" y="1895919"/>
                </a:cubicBezTo>
                <a:cubicBezTo>
                  <a:pt x="4558719" y="1410301"/>
                  <a:pt x="4001972" y="197464"/>
                  <a:pt x="2800596" y="3044"/>
                </a:cubicBezTo>
                <a:lnTo>
                  <a:pt x="2768561" y="0"/>
                </a:lnTo>
                <a:close/>
              </a:path>
            </a:pathLst>
          </a:custGeom>
          <a:gradFill flip="none" rotWithShape="1"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 dirty="0">
              <a:solidFill>
                <a:schemeClr val="dk1"/>
              </a:solidFill>
              <a:latin typeface="Arial"/>
              <a:cs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19CA697-C95C-C877-6A89-450ADE87D7E0}"/>
              </a:ext>
            </a:extLst>
          </p:cNvPr>
          <p:cNvGrpSpPr/>
          <p:nvPr userDrawn="1"/>
        </p:nvGrpSpPr>
        <p:grpSpPr>
          <a:xfrm rot="9000000" flipH="1">
            <a:off x="11626201" y="6395445"/>
            <a:ext cx="835414" cy="439229"/>
            <a:chOff x="69825" y="62567"/>
            <a:chExt cx="835414" cy="43922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08DD1D2-69C9-CB81-F120-79216E1639D4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9" name="Graphic 7">
              <a:extLst>
                <a:ext uri="{FF2B5EF4-FFF2-40B4-BE49-F238E27FC236}">
                  <a16:creationId xmlns:a16="http://schemas.microsoft.com/office/drawing/2014/main" id="{926ADB5B-F9D0-24D5-5B4F-85FEBA6CC90C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A6787A10-C76F-56DD-3FC9-63F4B2A46ED7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9186EA13-5861-FE8E-B360-458AFE15002D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BD84B294-B657-F96F-8BEE-4920E9A010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1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E358D87-EE26-4372-3DD2-0184AE923BD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A349EDA-5C46-6199-CEDF-6C654C92CFBB}"/>
              </a:ext>
            </a:extLst>
          </p:cNvPr>
          <p:cNvSpPr/>
          <p:nvPr userDrawn="1"/>
        </p:nvSpPr>
        <p:spPr>
          <a:xfrm rot="1285103">
            <a:off x="3011516" y="441471"/>
            <a:ext cx="6022088" cy="6044403"/>
          </a:xfrm>
          <a:custGeom>
            <a:avLst/>
            <a:gdLst>
              <a:gd name="connsiteX0" fmla="*/ 1121606 w 1717302"/>
              <a:gd name="connsiteY0" fmla="*/ 1590613 h 1723666"/>
              <a:gd name="connsiteX1" fmla="*/ 1343443 w 1717302"/>
              <a:gd name="connsiteY1" fmla="*/ 1201135 h 1723666"/>
              <a:gd name="connsiteX2" fmla="*/ 1617859 w 1717302"/>
              <a:gd name="connsiteY2" fmla="*/ 721742 h 1723666"/>
              <a:gd name="connsiteX3" fmla="*/ 1705393 w 1717302"/>
              <a:gd name="connsiteY3" fmla="*/ 535147 h 1723666"/>
              <a:gd name="connsiteX4" fmla="*/ 1620811 w 1717302"/>
              <a:gd name="connsiteY4" fmla="*/ 174245 h 1723666"/>
              <a:gd name="connsiteX5" fmla="*/ 1112462 w 1717302"/>
              <a:gd name="connsiteY5" fmla="*/ 31180 h 1723666"/>
              <a:gd name="connsiteX6" fmla="*/ 829093 w 1717302"/>
              <a:gd name="connsiteY6" fmla="*/ 245778 h 1723666"/>
              <a:gd name="connsiteX7" fmla="*/ 387324 w 1717302"/>
              <a:gd name="connsiteY7" fmla="*/ 485522 h 1723666"/>
              <a:gd name="connsiteX8" fmla="*/ 25945 w 1717302"/>
              <a:gd name="connsiteY8" fmla="*/ 782893 h 1723666"/>
              <a:gd name="connsiteX9" fmla="*/ 117385 w 1717302"/>
              <a:gd name="connsiteY9" fmla="*/ 1370680 h 1723666"/>
              <a:gd name="connsiteX10" fmla="*/ 696029 w 1717302"/>
              <a:gd name="connsiteY10" fmla="*/ 1720819 h 1723666"/>
              <a:gd name="connsiteX11" fmla="*/ 1091221 w 1717302"/>
              <a:gd name="connsiteY11" fmla="*/ 1617568 h 1723666"/>
              <a:gd name="connsiteX12" fmla="*/ 1121701 w 1717302"/>
              <a:gd name="connsiteY12" fmla="*/ 1590517 h 172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17302" h="1723666">
                <a:moveTo>
                  <a:pt x="1121606" y="1590613"/>
                </a:moveTo>
                <a:cubicBezTo>
                  <a:pt x="1229429" y="1484790"/>
                  <a:pt x="1269529" y="1330390"/>
                  <a:pt x="1343443" y="1201135"/>
                </a:cubicBezTo>
                <a:cubicBezTo>
                  <a:pt x="1434883" y="1041306"/>
                  <a:pt x="1526419" y="881572"/>
                  <a:pt x="1617859" y="721742"/>
                </a:cubicBezTo>
                <a:cubicBezTo>
                  <a:pt x="1652053" y="661925"/>
                  <a:pt x="1686629" y="601441"/>
                  <a:pt x="1705393" y="535147"/>
                </a:cubicBezTo>
                <a:cubicBezTo>
                  <a:pt x="1739874" y="413418"/>
                  <a:pt x="1695773" y="273115"/>
                  <a:pt x="1620811" y="174245"/>
                </a:cubicBezTo>
                <a:cubicBezTo>
                  <a:pt x="1506226" y="22988"/>
                  <a:pt x="1286484" y="-44449"/>
                  <a:pt x="1112462" y="31180"/>
                </a:cubicBezTo>
                <a:cubicBezTo>
                  <a:pt x="1003306" y="78614"/>
                  <a:pt x="922057" y="171578"/>
                  <a:pt x="829093" y="245778"/>
                </a:cubicBezTo>
                <a:cubicBezTo>
                  <a:pt x="697743" y="350648"/>
                  <a:pt x="541533" y="418657"/>
                  <a:pt x="387324" y="485522"/>
                </a:cubicBezTo>
                <a:cubicBezTo>
                  <a:pt x="230923" y="553340"/>
                  <a:pt x="78999" y="600679"/>
                  <a:pt x="25945" y="782893"/>
                </a:cubicBezTo>
                <a:cubicBezTo>
                  <a:pt x="-31014" y="978346"/>
                  <a:pt x="8610" y="1199897"/>
                  <a:pt x="117385" y="1370680"/>
                </a:cubicBezTo>
                <a:cubicBezTo>
                  <a:pt x="244258" y="1569658"/>
                  <a:pt x="461238" y="1699864"/>
                  <a:pt x="696029" y="1720819"/>
                </a:cubicBezTo>
                <a:cubicBezTo>
                  <a:pt x="834904" y="1733202"/>
                  <a:pt x="980350" y="1706342"/>
                  <a:pt x="1091221" y="1617568"/>
                </a:cubicBezTo>
                <a:cubicBezTo>
                  <a:pt x="1101985" y="1608996"/>
                  <a:pt x="1112081" y="1599947"/>
                  <a:pt x="1121701" y="1590517"/>
                </a:cubicBezTo>
                <a:close/>
              </a:path>
            </a:pathLst>
          </a:custGeom>
          <a:solidFill>
            <a:srgbClr val="C9F3FF">
              <a:alpha val="2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F9ACA04-7630-C1F1-8423-0B69B603E4EA}"/>
              </a:ext>
            </a:extLst>
          </p:cNvPr>
          <p:cNvSpPr/>
          <p:nvPr userDrawn="1"/>
        </p:nvSpPr>
        <p:spPr>
          <a:xfrm rot="21232958">
            <a:off x="2808832" y="627296"/>
            <a:ext cx="6666093" cy="5574458"/>
          </a:xfrm>
          <a:custGeom>
            <a:avLst/>
            <a:gdLst>
              <a:gd name="connsiteX0" fmla="*/ 21866 w 1900951"/>
              <a:gd name="connsiteY0" fmla="*/ 208130 h 1589653"/>
              <a:gd name="connsiteX1" fmla="*/ 671947 w 1900951"/>
              <a:gd name="connsiteY1" fmla="*/ 206701 h 1589653"/>
              <a:gd name="connsiteX2" fmla="*/ 775388 w 1900951"/>
              <a:gd name="connsiteY2" fmla="*/ 451684 h 1589653"/>
              <a:gd name="connsiteX3" fmla="*/ 1110002 w 1900951"/>
              <a:gd name="connsiteY3" fmla="*/ 499119 h 1589653"/>
              <a:gd name="connsiteX4" fmla="*/ 1442805 w 1900951"/>
              <a:gd name="connsiteY4" fmla="*/ 367483 h 1589653"/>
              <a:gd name="connsiteX5" fmla="*/ 1874954 w 1900951"/>
              <a:gd name="connsiteY5" fmla="*/ 685523 h 1589653"/>
              <a:gd name="connsiteX6" fmla="*/ 1750653 w 1900951"/>
              <a:gd name="connsiteY6" fmla="*/ 1277693 h 1589653"/>
              <a:gd name="connsiteX7" fmla="*/ 1212110 w 1900951"/>
              <a:gd name="connsiteY7" fmla="*/ 1577063 h 1589653"/>
              <a:gd name="connsiteX8" fmla="*/ 547836 w 1900951"/>
              <a:gd name="connsiteY8" fmla="*/ 1417901 h 1589653"/>
              <a:gd name="connsiteX9" fmla="*/ 343715 w 1900951"/>
              <a:gd name="connsiteY9" fmla="*/ 1095574 h 1589653"/>
              <a:gd name="connsiteX10" fmla="*/ 303901 w 1900951"/>
              <a:gd name="connsiteY10" fmla="*/ 790489 h 1589653"/>
              <a:gd name="connsiteX11" fmla="*/ 101209 w 1900951"/>
              <a:gd name="connsiteY11" fmla="*/ 576652 h 1589653"/>
              <a:gd name="connsiteX12" fmla="*/ 6340 w 1900951"/>
              <a:gd name="connsiteY12" fmla="*/ 261089 h 1589653"/>
              <a:gd name="connsiteX13" fmla="*/ 21770 w 1900951"/>
              <a:gd name="connsiteY13" fmla="*/ 208130 h 158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00951" h="1589653">
                <a:moveTo>
                  <a:pt x="21866" y="208130"/>
                </a:moveTo>
                <a:cubicBezTo>
                  <a:pt x="131308" y="-76763"/>
                  <a:pt x="551551" y="-61427"/>
                  <a:pt x="671947" y="206701"/>
                </a:cubicBezTo>
                <a:cubicBezTo>
                  <a:pt x="708523" y="288140"/>
                  <a:pt x="715857" y="385200"/>
                  <a:pt x="775388" y="451684"/>
                </a:cubicBezTo>
                <a:cubicBezTo>
                  <a:pt x="855208" y="540743"/>
                  <a:pt x="997130" y="538362"/>
                  <a:pt x="1110002" y="499119"/>
                </a:cubicBezTo>
                <a:cubicBezTo>
                  <a:pt x="1222873" y="459876"/>
                  <a:pt x="1325648" y="391201"/>
                  <a:pt x="1442805" y="367483"/>
                </a:cubicBezTo>
                <a:cubicBezTo>
                  <a:pt x="1647593" y="326050"/>
                  <a:pt x="1817519" y="503310"/>
                  <a:pt x="1874954" y="685523"/>
                </a:cubicBezTo>
                <a:cubicBezTo>
                  <a:pt x="1938105" y="885834"/>
                  <a:pt x="1882193" y="1113958"/>
                  <a:pt x="1750653" y="1277693"/>
                </a:cubicBezTo>
                <a:cubicBezTo>
                  <a:pt x="1619113" y="1441427"/>
                  <a:pt x="1419374" y="1542964"/>
                  <a:pt x="1212110" y="1577063"/>
                </a:cubicBezTo>
                <a:cubicBezTo>
                  <a:pt x="980366" y="1615163"/>
                  <a:pt x="728335" y="1568110"/>
                  <a:pt x="547836" y="1417901"/>
                </a:cubicBezTo>
                <a:cubicBezTo>
                  <a:pt x="448681" y="1335414"/>
                  <a:pt x="376196" y="1220352"/>
                  <a:pt x="343715" y="1095574"/>
                </a:cubicBezTo>
                <a:cubicBezTo>
                  <a:pt x="317998" y="996610"/>
                  <a:pt x="335619" y="887072"/>
                  <a:pt x="303901" y="790489"/>
                </a:cubicBezTo>
                <a:cubicBezTo>
                  <a:pt x="270944" y="690191"/>
                  <a:pt x="167503" y="649995"/>
                  <a:pt x="101209" y="576652"/>
                </a:cubicBezTo>
                <a:cubicBezTo>
                  <a:pt x="24533" y="491785"/>
                  <a:pt x="-16615" y="374722"/>
                  <a:pt x="6340" y="261089"/>
                </a:cubicBezTo>
                <a:cubicBezTo>
                  <a:pt x="9959" y="243087"/>
                  <a:pt x="15198" y="225370"/>
                  <a:pt x="21770" y="208130"/>
                </a:cubicBezTo>
                <a:close/>
              </a:path>
            </a:pathLst>
          </a:custGeom>
          <a:solidFill>
            <a:srgbClr val="C9F3FF">
              <a:alpha val="2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BF89077-1468-B193-4E1F-B9C042C43220}"/>
              </a:ext>
            </a:extLst>
          </p:cNvPr>
          <p:cNvSpPr/>
          <p:nvPr userDrawn="1"/>
        </p:nvSpPr>
        <p:spPr>
          <a:xfrm rot="21232958">
            <a:off x="3002194" y="973428"/>
            <a:ext cx="6210921" cy="5210530"/>
          </a:xfrm>
          <a:custGeom>
            <a:avLst/>
            <a:gdLst>
              <a:gd name="connsiteX0" fmla="*/ 17466 w 1574654"/>
              <a:gd name="connsiteY0" fmla="*/ 330265 h 1321025"/>
              <a:gd name="connsiteX1" fmla="*/ 108811 w 1574654"/>
              <a:gd name="connsiteY1" fmla="*/ 946056 h 1321025"/>
              <a:gd name="connsiteX2" fmla="*/ 1541085 w 1574654"/>
              <a:gd name="connsiteY2" fmla="*/ 749555 h 1321025"/>
              <a:gd name="connsiteX3" fmla="*/ 1533847 w 1574654"/>
              <a:gd name="connsiteY3" fmla="*/ 433325 h 1321025"/>
              <a:gd name="connsiteX4" fmla="*/ 1202948 w 1574654"/>
              <a:gd name="connsiteY4" fmla="*/ 309310 h 1321025"/>
              <a:gd name="connsiteX5" fmla="*/ 838331 w 1574654"/>
              <a:gd name="connsiteY5" fmla="*/ 281973 h 1321025"/>
              <a:gd name="connsiteX6" fmla="*/ 332649 w 1574654"/>
              <a:gd name="connsiteY6" fmla="*/ 1557 h 1321025"/>
              <a:gd name="connsiteX7" fmla="*/ 17466 w 1574654"/>
              <a:gd name="connsiteY7" fmla="*/ 330455 h 132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4654" h="1321025">
                <a:moveTo>
                  <a:pt x="17466" y="330265"/>
                </a:moveTo>
                <a:cubicBezTo>
                  <a:pt x="-24729" y="536862"/>
                  <a:pt x="10989" y="757937"/>
                  <a:pt x="108811" y="946056"/>
                </a:cubicBezTo>
                <a:cubicBezTo>
                  <a:pt x="437138" y="1576706"/>
                  <a:pt x="1322963" y="1344106"/>
                  <a:pt x="1541085" y="749555"/>
                </a:cubicBezTo>
                <a:cubicBezTo>
                  <a:pt x="1578805" y="646685"/>
                  <a:pt x="1595092" y="524194"/>
                  <a:pt x="1533847" y="433325"/>
                </a:cubicBezTo>
                <a:cubicBezTo>
                  <a:pt x="1465076" y="331312"/>
                  <a:pt x="1325916" y="306928"/>
                  <a:pt x="1202948" y="309310"/>
                </a:cubicBezTo>
                <a:cubicBezTo>
                  <a:pt x="1079980" y="311691"/>
                  <a:pt x="951297" y="330646"/>
                  <a:pt x="838331" y="281973"/>
                </a:cubicBezTo>
                <a:cubicBezTo>
                  <a:pt x="649260" y="200439"/>
                  <a:pt x="569440" y="-20636"/>
                  <a:pt x="332649" y="1557"/>
                </a:cubicBezTo>
                <a:cubicBezTo>
                  <a:pt x="145101" y="19083"/>
                  <a:pt x="52233" y="160053"/>
                  <a:pt x="17466" y="330455"/>
                </a:cubicBezTo>
                <a:close/>
              </a:path>
            </a:pathLst>
          </a:custGeom>
          <a:solidFill>
            <a:schemeClr val="bg1"/>
          </a:solidFill>
          <a:ln w="50800" cap="flat">
            <a:solidFill>
              <a:schemeClr val="bg1">
                <a:alpha val="46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8BF761-CD09-A8E7-7D63-C60B329BE114}"/>
              </a:ext>
            </a:extLst>
          </p:cNvPr>
          <p:cNvSpPr/>
          <p:nvPr userDrawn="1"/>
        </p:nvSpPr>
        <p:spPr>
          <a:xfrm rot="21232958">
            <a:off x="5449523" y="939531"/>
            <a:ext cx="1203336" cy="951010"/>
          </a:xfrm>
          <a:custGeom>
            <a:avLst/>
            <a:gdLst>
              <a:gd name="connsiteX0" fmla="*/ 16780 w 343152"/>
              <a:gd name="connsiteY0" fmla="*/ 87454 h 271197"/>
              <a:gd name="connsiteX1" fmla="*/ 16 w 343152"/>
              <a:gd name="connsiteY1" fmla="*/ 148509 h 271197"/>
              <a:gd name="connsiteX2" fmla="*/ 70120 w 343152"/>
              <a:gd name="connsiteY2" fmla="*/ 254236 h 271197"/>
              <a:gd name="connsiteX3" fmla="*/ 310531 w 343152"/>
              <a:gd name="connsiteY3" fmla="*/ 188038 h 271197"/>
              <a:gd name="connsiteX4" fmla="*/ 334630 w 343152"/>
              <a:gd name="connsiteY4" fmla="*/ 64403 h 271197"/>
              <a:gd name="connsiteX5" fmla="*/ 267383 w 343152"/>
              <a:gd name="connsiteY5" fmla="*/ 8587 h 271197"/>
              <a:gd name="connsiteX6" fmla="*/ 178420 w 343152"/>
              <a:gd name="connsiteY6" fmla="*/ 1538 h 271197"/>
              <a:gd name="connsiteX7" fmla="*/ 59071 w 343152"/>
              <a:gd name="connsiteY7" fmla="*/ 41257 h 271197"/>
              <a:gd name="connsiteX8" fmla="*/ 16876 w 343152"/>
              <a:gd name="connsiteY8" fmla="*/ 87358 h 27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152" h="271197">
                <a:moveTo>
                  <a:pt x="16780" y="87454"/>
                </a:moveTo>
                <a:cubicBezTo>
                  <a:pt x="5922" y="106027"/>
                  <a:pt x="-365" y="126982"/>
                  <a:pt x="16" y="148509"/>
                </a:cubicBezTo>
                <a:cubicBezTo>
                  <a:pt x="778" y="192895"/>
                  <a:pt x="30592" y="234043"/>
                  <a:pt x="70120" y="254236"/>
                </a:cubicBezTo>
                <a:cubicBezTo>
                  <a:pt x="152512" y="296337"/>
                  <a:pt x="254429" y="254713"/>
                  <a:pt x="310531" y="188038"/>
                </a:cubicBezTo>
                <a:cubicBezTo>
                  <a:pt x="339106" y="154129"/>
                  <a:pt x="353489" y="104503"/>
                  <a:pt x="334630" y="64403"/>
                </a:cubicBezTo>
                <a:cubicBezTo>
                  <a:pt x="321961" y="37257"/>
                  <a:pt x="295768" y="18016"/>
                  <a:pt x="267383" y="8587"/>
                </a:cubicBezTo>
                <a:cubicBezTo>
                  <a:pt x="238903" y="-843"/>
                  <a:pt x="208233" y="-1319"/>
                  <a:pt x="178420" y="1538"/>
                </a:cubicBezTo>
                <a:cubicBezTo>
                  <a:pt x="136224" y="5539"/>
                  <a:pt x="93552" y="16588"/>
                  <a:pt x="59071" y="41257"/>
                </a:cubicBezTo>
                <a:cubicBezTo>
                  <a:pt x="42117" y="53449"/>
                  <a:pt x="27353" y="69261"/>
                  <a:pt x="16876" y="87358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B92C3AF-0082-14C0-5B70-1B15983E0264}"/>
              </a:ext>
            </a:extLst>
          </p:cNvPr>
          <p:cNvSpPr/>
          <p:nvPr userDrawn="1"/>
        </p:nvSpPr>
        <p:spPr>
          <a:xfrm rot="20431668">
            <a:off x="7168354" y="147946"/>
            <a:ext cx="1829485" cy="1868275"/>
          </a:xfrm>
          <a:custGeom>
            <a:avLst/>
            <a:gdLst>
              <a:gd name="connsiteX0" fmla="*/ 177852 w 521709"/>
              <a:gd name="connsiteY0" fmla="*/ 1151 h 532771"/>
              <a:gd name="connsiteX1" fmla="*/ 12117 w 521709"/>
              <a:gd name="connsiteY1" fmla="*/ 78684 h 532771"/>
              <a:gd name="connsiteX2" fmla="*/ 130893 w 521709"/>
              <a:gd name="connsiteY2" fmla="*/ 269756 h 532771"/>
              <a:gd name="connsiteX3" fmla="*/ 303105 w 521709"/>
              <a:gd name="connsiteY3" fmla="*/ 403010 h 532771"/>
              <a:gd name="connsiteX4" fmla="*/ 432931 w 521709"/>
              <a:gd name="connsiteY4" fmla="*/ 528074 h 532771"/>
              <a:gd name="connsiteX5" fmla="*/ 422549 w 521709"/>
              <a:gd name="connsiteY5" fmla="*/ 201652 h 532771"/>
              <a:gd name="connsiteX6" fmla="*/ 177852 w 521709"/>
              <a:gd name="connsiteY6" fmla="*/ 1151 h 53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709" h="532771">
                <a:moveTo>
                  <a:pt x="177852" y="1151"/>
                </a:moveTo>
                <a:cubicBezTo>
                  <a:pt x="117939" y="-6279"/>
                  <a:pt x="40692" y="22582"/>
                  <a:pt x="12117" y="78684"/>
                </a:cubicBezTo>
                <a:cubicBezTo>
                  <a:pt x="-33794" y="168791"/>
                  <a:pt x="60599" y="233370"/>
                  <a:pt x="130893" y="269756"/>
                </a:cubicBezTo>
                <a:cubicBezTo>
                  <a:pt x="196235" y="303569"/>
                  <a:pt x="251099" y="351480"/>
                  <a:pt x="303105" y="403010"/>
                </a:cubicBezTo>
                <a:cubicBezTo>
                  <a:pt x="340729" y="440253"/>
                  <a:pt x="377877" y="514358"/>
                  <a:pt x="432931" y="528074"/>
                </a:cubicBezTo>
                <a:cubicBezTo>
                  <a:pt x="625146" y="575889"/>
                  <a:pt x="449409" y="243943"/>
                  <a:pt x="422549" y="201652"/>
                </a:cubicBezTo>
                <a:cubicBezTo>
                  <a:pt x="367875" y="115355"/>
                  <a:pt x="286532" y="14581"/>
                  <a:pt x="177852" y="1151"/>
                </a:cubicBezTo>
                <a:close/>
              </a:path>
            </a:pathLst>
          </a:custGeom>
          <a:solidFill>
            <a:schemeClr val="bg1">
              <a:alpha val="36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BA290C0-7FCF-492A-4F3F-C39A32432E22}"/>
              </a:ext>
            </a:extLst>
          </p:cNvPr>
          <p:cNvSpPr/>
          <p:nvPr userDrawn="1"/>
        </p:nvSpPr>
        <p:spPr>
          <a:xfrm rot="21232958">
            <a:off x="4883155" y="766410"/>
            <a:ext cx="392033" cy="393302"/>
          </a:xfrm>
          <a:custGeom>
            <a:avLst/>
            <a:gdLst>
              <a:gd name="connsiteX0" fmla="*/ 111066 w 111795"/>
              <a:gd name="connsiteY0" fmla="*/ 65900 h 112157"/>
              <a:gd name="connsiteX1" fmla="*/ 54106 w 111795"/>
              <a:gd name="connsiteY1" fmla="*/ 82 h 112157"/>
              <a:gd name="connsiteX2" fmla="*/ 4 w 111795"/>
              <a:gd name="connsiteY2" fmla="*/ 56946 h 112157"/>
              <a:gd name="connsiteX3" fmla="*/ 51439 w 111795"/>
              <a:gd name="connsiteY3" fmla="*/ 112001 h 112157"/>
              <a:gd name="connsiteX4" fmla="*/ 110970 w 111795"/>
              <a:gd name="connsiteY4" fmla="*/ 65900 h 11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95" h="112157">
                <a:moveTo>
                  <a:pt x="111066" y="65900"/>
                </a:moveTo>
                <a:cubicBezTo>
                  <a:pt x="116781" y="32943"/>
                  <a:pt x="88110" y="-1918"/>
                  <a:pt x="54106" y="82"/>
                </a:cubicBezTo>
                <a:cubicBezTo>
                  <a:pt x="25245" y="1797"/>
                  <a:pt x="-377" y="28086"/>
                  <a:pt x="4" y="56946"/>
                </a:cubicBezTo>
                <a:cubicBezTo>
                  <a:pt x="385" y="84474"/>
                  <a:pt x="24007" y="109810"/>
                  <a:pt x="51439" y="112001"/>
                </a:cubicBezTo>
                <a:cubicBezTo>
                  <a:pt x="78871" y="114192"/>
                  <a:pt x="106303" y="93046"/>
                  <a:pt x="110970" y="65900"/>
                </a:cubicBezTo>
                <a:close/>
              </a:path>
            </a:pathLst>
          </a:custGeom>
          <a:solidFill>
            <a:schemeClr val="bg1">
              <a:alpha val="82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grpSp>
        <p:nvGrpSpPr>
          <p:cNvPr id="10" name="Graphic 7">
            <a:extLst>
              <a:ext uri="{FF2B5EF4-FFF2-40B4-BE49-F238E27FC236}">
                <a16:creationId xmlns:a16="http://schemas.microsoft.com/office/drawing/2014/main" id="{FC8E5EA8-EA16-2981-0B8E-98B5E715714E}"/>
              </a:ext>
            </a:extLst>
          </p:cNvPr>
          <p:cNvGrpSpPr/>
          <p:nvPr userDrawn="1"/>
        </p:nvGrpSpPr>
        <p:grpSpPr>
          <a:xfrm rot="21232958">
            <a:off x="2632937" y="67480"/>
            <a:ext cx="6926126" cy="6723040"/>
            <a:chOff x="-7883843" y="-1429703"/>
            <a:chExt cx="1975104" cy="1917191"/>
          </a:xfrm>
          <a:solidFill>
            <a:srgbClr val="FFFFFF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B329F65-B6FF-77ED-023C-45FE8FE56F9F}"/>
                </a:ext>
              </a:extLst>
            </p:cNvPr>
            <p:cNvSpPr/>
            <p:nvPr/>
          </p:nvSpPr>
          <p:spPr>
            <a:xfrm>
              <a:off x="-7401592" y="-1209580"/>
              <a:ext cx="61150" cy="61150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1F1D7B-0FA7-3587-378A-0A1815E156F2}"/>
                </a:ext>
              </a:extLst>
            </p:cNvPr>
            <p:cNvSpPr/>
            <p:nvPr/>
          </p:nvSpPr>
          <p:spPr>
            <a:xfrm>
              <a:off x="-7883843" y="-293656"/>
              <a:ext cx="61150" cy="61150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1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9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9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5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5" y="0"/>
                    <a:pt x="61151" y="13716"/>
                    <a:pt x="61151" y="30575"/>
                  </a:cubicBezTo>
                  <a:cubicBezTo>
                    <a:pt x="61151" y="47435"/>
                    <a:pt x="47435" y="61151"/>
                    <a:pt x="30575" y="61151"/>
                  </a:cubicBezTo>
                  <a:close/>
                  <a:moveTo>
                    <a:pt x="30575" y="7049"/>
                  </a:moveTo>
                  <a:cubicBezTo>
                    <a:pt x="17621" y="7049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9"/>
                    <a:pt x="30575" y="704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252FC0-3B19-441F-41E8-2277AA51528C}"/>
                </a:ext>
              </a:extLst>
            </p:cNvPr>
            <p:cNvSpPr/>
            <p:nvPr/>
          </p:nvSpPr>
          <p:spPr>
            <a:xfrm>
              <a:off x="-6839903" y="426338"/>
              <a:ext cx="61150" cy="61150"/>
            </a:xfrm>
            <a:custGeom>
              <a:avLst/>
              <a:gdLst>
                <a:gd name="connsiteX0" fmla="*/ 30575 w 61150"/>
                <a:gd name="connsiteY0" fmla="*/ 61150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0 h 61150"/>
                <a:gd name="connsiteX5" fmla="*/ 30575 w 61150"/>
                <a:gd name="connsiteY5" fmla="*/ 7049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9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0"/>
                  </a:moveTo>
                  <a:cubicBezTo>
                    <a:pt x="13716" y="61150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5" y="0"/>
                    <a:pt x="61150" y="13716"/>
                    <a:pt x="61150" y="30575"/>
                  </a:cubicBezTo>
                  <a:cubicBezTo>
                    <a:pt x="61150" y="47434"/>
                    <a:pt x="47435" y="61150"/>
                    <a:pt x="30575" y="61150"/>
                  </a:cubicBezTo>
                  <a:close/>
                  <a:moveTo>
                    <a:pt x="30575" y="7049"/>
                  </a:moveTo>
                  <a:cubicBezTo>
                    <a:pt x="17621" y="7049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9"/>
                    <a:pt x="30575" y="7049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5330AF5-5AF5-08A6-570A-36B7639985D3}"/>
                </a:ext>
              </a:extLst>
            </p:cNvPr>
            <p:cNvSpPr/>
            <p:nvPr/>
          </p:nvSpPr>
          <p:spPr>
            <a:xfrm>
              <a:off x="-6665500" y="-926020"/>
              <a:ext cx="61150" cy="61150"/>
            </a:xfrm>
            <a:custGeom>
              <a:avLst/>
              <a:gdLst>
                <a:gd name="connsiteX0" fmla="*/ 30575 w 61150"/>
                <a:gd name="connsiteY0" fmla="*/ 61150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0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0"/>
                  </a:moveTo>
                  <a:cubicBezTo>
                    <a:pt x="13716" y="61150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0"/>
                    <a:pt x="30575" y="61150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15" name="Graphic 7">
              <a:extLst>
                <a:ext uri="{FF2B5EF4-FFF2-40B4-BE49-F238E27FC236}">
                  <a16:creationId xmlns:a16="http://schemas.microsoft.com/office/drawing/2014/main" id="{08869B69-7CC9-C7D3-7638-6A0118CC8C12}"/>
                </a:ext>
              </a:extLst>
            </p:cNvPr>
            <p:cNvGrpSpPr/>
            <p:nvPr/>
          </p:nvGrpSpPr>
          <p:grpSpPr>
            <a:xfrm>
              <a:off x="-5951696" y="-735997"/>
              <a:ext cx="42957" cy="43148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3BCD2219-07CD-115A-E431-BF77E12BD923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DBEC94D-B495-69B2-540C-99F5914F0FA6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grpSp>
          <p:nvGrpSpPr>
            <p:cNvPr id="16" name="Graphic 7">
              <a:extLst>
                <a:ext uri="{FF2B5EF4-FFF2-40B4-BE49-F238E27FC236}">
                  <a16:creationId xmlns:a16="http://schemas.microsoft.com/office/drawing/2014/main" id="{6086602B-F9EC-29C1-A2EF-4D5A1655D705}"/>
                </a:ext>
              </a:extLst>
            </p:cNvPr>
            <p:cNvGrpSpPr/>
            <p:nvPr/>
          </p:nvGrpSpPr>
          <p:grpSpPr>
            <a:xfrm>
              <a:off x="-6522148" y="-1429703"/>
              <a:ext cx="42957" cy="43243"/>
              <a:chOff x="-6522148" y="-1429703"/>
              <a:chExt cx="42957" cy="43243"/>
            </a:xfrm>
            <a:solidFill>
              <a:srgbClr val="FFFFFF"/>
            </a:solidFill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343AF7E-B3B5-EC52-23D9-1A2895491F86}"/>
                  </a:ext>
                </a:extLst>
              </p:cNvPr>
              <p:cNvSpPr/>
              <p:nvPr/>
            </p:nvSpPr>
            <p:spPr>
              <a:xfrm>
                <a:off x="-6504146" y="-1429703"/>
                <a:ext cx="7048" cy="43243"/>
              </a:xfrm>
              <a:custGeom>
                <a:avLst/>
                <a:gdLst>
                  <a:gd name="connsiteX0" fmla="*/ 3524 w 7048"/>
                  <a:gd name="connsiteY0" fmla="*/ 43148 h 43243"/>
                  <a:gd name="connsiteX1" fmla="*/ 0 w 7048"/>
                  <a:gd name="connsiteY1" fmla="*/ 39529 h 43243"/>
                  <a:gd name="connsiteX2" fmla="*/ 0 w 7048"/>
                  <a:gd name="connsiteY2" fmla="*/ 3620 h 43243"/>
                  <a:gd name="connsiteX3" fmla="*/ 3524 w 7048"/>
                  <a:gd name="connsiteY3" fmla="*/ 0 h 43243"/>
                  <a:gd name="connsiteX4" fmla="*/ 7048 w 7048"/>
                  <a:gd name="connsiteY4" fmla="*/ 3620 h 43243"/>
                  <a:gd name="connsiteX5" fmla="*/ 7048 w 7048"/>
                  <a:gd name="connsiteY5" fmla="*/ 39624 h 43243"/>
                  <a:gd name="connsiteX6" fmla="*/ 3524 w 7048"/>
                  <a:gd name="connsiteY6" fmla="*/ 43244 h 43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243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20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8" y="1619"/>
                      <a:pt x="7048" y="3620"/>
                    </a:cubicBezTo>
                    <a:lnTo>
                      <a:pt x="7048" y="39624"/>
                    </a:lnTo>
                    <a:cubicBezTo>
                      <a:pt x="7048" y="41624"/>
                      <a:pt x="5429" y="43244"/>
                      <a:pt x="3524" y="432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7AEAA628-FB30-4757-CDD5-F721BC41D32B}"/>
                  </a:ext>
                </a:extLst>
              </p:cNvPr>
              <p:cNvSpPr/>
              <p:nvPr/>
            </p:nvSpPr>
            <p:spPr>
              <a:xfrm>
                <a:off x="-6522148" y="-1411796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20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20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20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20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grpSp>
          <p:nvGrpSpPr>
            <p:cNvPr id="17" name="Graphic 7">
              <a:extLst>
                <a:ext uri="{FF2B5EF4-FFF2-40B4-BE49-F238E27FC236}">
                  <a16:creationId xmlns:a16="http://schemas.microsoft.com/office/drawing/2014/main" id="{95F159D7-176C-177C-DDB4-CCD483A6FC41}"/>
                </a:ext>
              </a:extLst>
            </p:cNvPr>
            <p:cNvGrpSpPr/>
            <p:nvPr/>
          </p:nvGrpSpPr>
          <p:grpSpPr>
            <a:xfrm>
              <a:off x="-6086380" y="-266795"/>
              <a:ext cx="43052" cy="43243"/>
              <a:chOff x="-6086380" y="-266795"/>
              <a:chExt cx="43052" cy="43243"/>
            </a:xfrm>
            <a:solidFill>
              <a:srgbClr val="FFFFFF"/>
            </a:solidFill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74D9102-A713-C395-ADCD-E75DBE14D87B}"/>
                  </a:ext>
                </a:extLst>
              </p:cNvPr>
              <p:cNvSpPr/>
              <p:nvPr/>
            </p:nvSpPr>
            <p:spPr>
              <a:xfrm>
                <a:off x="-6068377" y="-266795"/>
                <a:ext cx="7048" cy="43243"/>
              </a:xfrm>
              <a:custGeom>
                <a:avLst/>
                <a:gdLst>
                  <a:gd name="connsiteX0" fmla="*/ 3524 w 7048"/>
                  <a:gd name="connsiteY0" fmla="*/ 43244 h 43243"/>
                  <a:gd name="connsiteX1" fmla="*/ 0 w 7048"/>
                  <a:gd name="connsiteY1" fmla="*/ 39624 h 43243"/>
                  <a:gd name="connsiteX2" fmla="*/ 0 w 7048"/>
                  <a:gd name="connsiteY2" fmla="*/ 3620 h 43243"/>
                  <a:gd name="connsiteX3" fmla="*/ 3524 w 7048"/>
                  <a:gd name="connsiteY3" fmla="*/ 0 h 43243"/>
                  <a:gd name="connsiteX4" fmla="*/ 7048 w 7048"/>
                  <a:gd name="connsiteY4" fmla="*/ 3620 h 43243"/>
                  <a:gd name="connsiteX5" fmla="*/ 7048 w 7048"/>
                  <a:gd name="connsiteY5" fmla="*/ 39624 h 43243"/>
                  <a:gd name="connsiteX6" fmla="*/ 3524 w 7048"/>
                  <a:gd name="connsiteY6" fmla="*/ 43244 h 43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243">
                    <a:moveTo>
                      <a:pt x="3524" y="43244"/>
                    </a:moveTo>
                    <a:cubicBezTo>
                      <a:pt x="1524" y="43244"/>
                      <a:pt x="0" y="41624"/>
                      <a:pt x="0" y="39624"/>
                    </a:cubicBezTo>
                    <a:lnTo>
                      <a:pt x="0" y="3620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8" y="1619"/>
                      <a:pt x="7048" y="3620"/>
                    </a:cubicBezTo>
                    <a:lnTo>
                      <a:pt x="7048" y="39624"/>
                    </a:lnTo>
                    <a:cubicBezTo>
                      <a:pt x="7048" y="41624"/>
                      <a:pt x="5429" y="43244"/>
                      <a:pt x="3524" y="432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F912965-F91C-65A5-E551-4674BA76C784}"/>
                  </a:ext>
                </a:extLst>
              </p:cNvPr>
              <p:cNvSpPr/>
              <p:nvPr/>
            </p:nvSpPr>
            <p:spPr>
              <a:xfrm>
                <a:off x="-6086380" y="-248793"/>
                <a:ext cx="43052" cy="7238"/>
              </a:xfrm>
              <a:custGeom>
                <a:avLst/>
                <a:gdLst>
                  <a:gd name="connsiteX0" fmla="*/ 39529 w 43052"/>
                  <a:gd name="connsiteY0" fmla="*/ 7239 h 7238"/>
                  <a:gd name="connsiteX1" fmla="*/ 3619 w 43052"/>
                  <a:gd name="connsiteY1" fmla="*/ 7239 h 7238"/>
                  <a:gd name="connsiteX2" fmla="*/ 0 w 43052"/>
                  <a:gd name="connsiteY2" fmla="*/ 3619 h 7238"/>
                  <a:gd name="connsiteX3" fmla="*/ 3619 w 43052"/>
                  <a:gd name="connsiteY3" fmla="*/ 0 h 7238"/>
                  <a:gd name="connsiteX4" fmla="*/ 39529 w 43052"/>
                  <a:gd name="connsiteY4" fmla="*/ 0 h 7238"/>
                  <a:gd name="connsiteX5" fmla="*/ 43053 w 43052"/>
                  <a:gd name="connsiteY5" fmla="*/ 3619 h 7238"/>
                  <a:gd name="connsiteX6" fmla="*/ 39529 w 43052"/>
                  <a:gd name="connsiteY6" fmla="*/ 7239 h 7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052" h="7238">
                    <a:moveTo>
                      <a:pt x="39529" y="7239"/>
                    </a:moveTo>
                    <a:lnTo>
                      <a:pt x="3619" y="7239"/>
                    </a:lnTo>
                    <a:cubicBezTo>
                      <a:pt x="1619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619" y="0"/>
                    </a:cubicBezTo>
                    <a:lnTo>
                      <a:pt x="39529" y="0"/>
                    </a:lnTo>
                    <a:cubicBezTo>
                      <a:pt x="41529" y="0"/>
                      <a:pt x="43053" y="1619"/>
                      <a:pt x="43053" y="3619"/>
                    </a:cubicBezTo>
                    <a:cubicBezTo>
                      <a:pt x="43053" y="5620"/>
                      <a:pt x="41434" y="7239"/>
                      <a:pt x="39529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grpSp>
          <p:nvGrpSpPr>
            <p:cNvPr id="18" name="Graphic 7">
              <a:extLst>
                <a:ext uri="{FF2B5EF4-FFF2-40B4-BE49-F238E27FC236}">
                  <a16:creationId xmlns:a16="http://schemas.microsoft.com/office/drawing/2014/main" id="{CFE4A21D-BF48-3E5C-6C65-BC75C202FFC1}"/>
                </a:ext>
              </a:extLst>
            </p:cNvPr>
            <p:cNvGrpSpPr/>
            <p:nvPr/>
          </p:nvGrpSpPr>
          <p:grpSpPr>
            <a:xfrm>
              <a:off x="-6591014" y="-979741"/>
              <a:ext cx="43053" cy="43148"/>
              <a:chOff x="-6591014" y="-979741"/>
              <a:chExt cx="43053" cy="43148"/>
            </a:xfrm>
            <a:solidFill>
              <a:srgbClr val="FFFFFF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084B6C2F-5705-8F4C-F909-9A95AC262816}"/>
                  </a:ext>
                </a:extLst>
              </p:cNvPr>
              <p:cNvSpPr/>
              <p:nvPr/>
            </p:nvSpPr>
            <p:spPr>
              <a:xfrm>
                <a:off x="-6573012" y="-979741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2FE44B9D-43A2-2560-898B-C938A81E22D0}"/>
                  </a:ext>
                </a:extLst>
              </p:cNvPr>
              <p:cNvSpPr/>
              <p:nvPr/>
            </p:nvSpPr>
            <p:spPr>
              <a:xfrm>
                <a:off x="-6591014" y="-961835"/>
                <a:ext cx="43053" cy="7239"/>
              </a:xfrm>
              <a:custGeom>
                <a:avLst/>
                <a:gdLst>
                  <a:gd name="connsiteX0" fmla="*/ 39529 w 43053"/>
                  <a:gd name="connsiteY0" fmla="*/ 7239 h 7239"/>
                  <a:gd name="connsiteX1" fmla="*/ 3620 w 43053"/>
                  <a:gd name="connsiteY1" fmla="*/ 7239 h 7239"/>
                  <a:gd name="connsiteX2" fmla="*/ 0 w 43053"/>
                  <a:gd name="connsiteY2" fmla="*/ 3620 h 7239"/>
                  <a:gd name="connsiteX3" fmla="*/ 3620 w 43053"/>
                  <a:gd name="connsiteY3" fmla="*/ 0 h 7239"/>
                  <a:gd name="connsiteX4" fmla="*/ 39529 w 43053"/>
                  <a:gd name="connsiteY4" fmla="*/ 0 h 7239"/>
                  <a:gd name="connsiteX5" fmla="*/ 43053 w 43053"/>
                  <a:gd name="connsiteY5" fmla="*/ 3620 h 7239"/>
                  <a:gd name="connsiteX6" fmla="*/ 39529 w 43053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053" h="7239">
                    <a:moveTo>
                      <a:pt x="39529" y="7239"/>
                    </a:moveTo>
                    <a:lnTo>
                      <a:pt x="3620" y="7239"/>
                    </a:lnTo>
                    <a:cubicBezTo>
                      <a:pt x="1619" y="7239"/>
                      <a:pt x="0" y="5620"/>
                      <a:pt x="0" y="3620"/>
                    </a:cubicBezTo>
                    <a:cubicBezTo>
                      <a:pt x="0" y="1619"/>
                      <a:pt x="1619" y="0"/>
                      <a:pt x="3620" y="0"/>
                    </a:cubicBezTo>
                    <a:lnTo>
                      <a:pt x="39529" y="0"/>
                    </a:lnTo>
                    <a:cubicBezTo>
                      <a:pt x="41529" y="0"/>
                      <a:pt x="43053" y="1619"/>
                      <a:pt x="43053" y="3620"/>
                    </a:cubicBezTo>
                    <a:cubicBezTo>
                      <a:pt x="43053" y="5620"/>
                      <a:pt x="41434" y="7239"/>
                      <a:pt x="39529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grpSp>
          <p:nvGrpSpPr>
            <p:cNvPr id="19" name="Graphic 7">
              <a:extLst>
                <a:ext uri="{FF2B5EF4-FFF2-40B4-BE49-F238E27FC236}">
                  <a16:creationId xmlns:a16="http://schemas.microsoft.com/office/drawing/2014/main" id="{73F264F2-04EA-95AF-ABF7-39C4741545D2}"/>
                </a:ext>
              </a:extLst>
            </p:cNvPr>
            <p:cNvGrpSpPr/>
            <p:nvPr/>
          </p:nvGrpSpPr>
          <p:grpSpPr>
            <a:xfrm>
              <a:off x="-6724459" y="340137"/>
              <a:ext cx="42957" cy="43148"/>
              <a:chOff x="-6724459" y="340137"/>
              <a:chExt cx="42957" cy="43148"/>
            </a:xfrm>
            <a:solidFill>
              <a:srgbClr val="FFFFFF"/>
            </a:solidFill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40BE4F37-AC30-B57C-E816-D0C002016B43}"/>
                  </a:ext>
                </a:extLst>
              </p:cNvPr>
              <p:cNvSpPr/>
              <p:nvPr/>
            </p:nvSpPr>
            <p:spPr>
              <a:xfrm>
                <a:off x="-6706553" y="34013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20 h 43148"/>
                  <a:gd name="connsiteX3" fmla="*/ 3524 w 7048"/>
                  <a:gd name="connsiteY3" fmla="*/ 0 h 43148"/>
                  <a:gd name="connsiteX4" fmla="*/ 7048 w 7048"/>
                  <a:gd name="connsiteY4" fmla="*/ 3620 h 43148"/>
                  <a:gd name="connsiteX5" fmla="*/ 7048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20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8" y="1619"/>
                      <a:pt x="7048" y="3620"/>
                    </a:cubicBezTo>
                    <a:lnTo>
                      <a:pt x="7048" y="39529"/>
                    </a:lnTo>
                    <a:cubicBezTo>
                      <a:pt x="7048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9FBA7EA-4512-72A2-8BBA-D0BFDB3495A4}"/>
                  </a:ext>
                </a:extLst>
              </p:cNvPr>
              <p:cNvSpPr/>
              <p:nvPr/>
            </p:nvSpPr>
            <p:spPr>
              <a:xfrm>
                <a:off x="-6724459" y="358139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20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20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20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20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  <p:grpSp>
          <p:nvGrpSpPr>
            <p:cNvPr id="20" name="Graphic 7">
              <a:extLst>
                <a:ext uri="{FF2B5EF4-FFF2-40B4-BE49-F238E27FC236}">
                  <a16:creationId xmlns:a16="http://schemas.microsoft.com/office/drawing/2014/main" id="{DAFBB598-7DFA-E312-31A9-897F986808D4}"/>
                </a:ext>
              </a:extLst>
            </p:cNvPr>
            <p:cNvGrpSpPr/>
            <p:nvPr/>
          </p:nvGrpSpPr>
          <p:grpSpPr>
            <a:xfrm>
              <a:off x="-6968395" y="-1266539"/>
              <a:ext cx="43052" cy="43148"/>
              <a:chOff x="-6968395" y="-1266539"/>
              <a:chExt cx="43052" cy="43148"/>
            </a:xfrm>
            <a:solidFill>
              <a:srgbClr val="FFFFFF"/>
            </a:solidFill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A3AAF758-5D67-48EA-BE2E-1BD7FF2BE84A}"/>
                  </a:ext>
                </a:extLst>
              </p:cNvPr>
              <p:cNvSpPr/>
              <p:nvPr/>
            </p:nvSpPr>
            <p:spPr>
              <a:xfrm>
                <a:off x="-6950488" y="-1266539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20 h 43148"/>
                  <a:gd name="connsiteX3" fmla="*/ 3524 w 7048"/>
                  <a:gd name="connsiteY3" fmla="*/ 0 h 43148"/>
                  <a:gd name="connsiteX4" fmla="*/ 7049 w 7048"/>
                  <a:gd name="connsiteY4" fmla="*/ 3620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20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20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603A87C-BDCE-57C2-C4FC-69AF434380A6}"/>
                  </a:ext>
                </a:extLst>
              </p:cNvPr>
              <p:cNvSpPr/>
              <p:nvPr/>
            </p:nvSpPr>
            <p:spPr>
              <a:xfrm>
                <a:off x="-6968395" y="-1248632"/>
                <a:ext cx="43052" cy="7239"/>
              </a:xfrm>
              <a:custGeom>
                <a:avLst/>
                <a:gdLst>
                  <a:gd name="connsiteX0" fmla="*/ 39433 w 43052"/>
                  <a:gd name="connsiteY0" fmla="*/ 7239 h 7239"/>
                  <a:gd name="connsiteX1" fmla="*/ 3524 w 43052"/>
                  <a:gd name="connsiteY1" fmla="*/ 7239 h 7239"/>
                  <a:gd name="connsiteX2" fmla="*/ 0 w 43052"/>
                  <a:gd name="connsiteY2" fmla="*/ 3619 h 7239"/>
                  <a:gd name="connsiteX3" fmla="*/ 3524 w 43052"/>
                  <a:gd name="connsiteY3" fmla="*/ 0 h 7239"/>
                  <a:gd name="connsiteX4" fmla="*/ 39433 w 43052"/>
                  <a:gd name="connsiteY4" fmla="*/ 0 h 7239"/>
                  <a:gd name="connsiteX5" fmla="*/ 43053 w 43052"/>
                  <a:gd name="connsiteY5" fmla="*/ 3619 h 7239"/>
                  <a:gd name="connsiteX6" fmla="*/ 39433 w 43052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052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3053" y="1619"/>
                      <a:pt x="43053" y="3619"/>
                    </a:cubicBezTo>
                    <a:cubicBezTo>
                      <a:pt x="43053" y="5620"/>
                      <a:pt x="41434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22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C1282F4-02CB-BD4C-7E1B-D356E7AC7D09}"/>
              </a:ext>
            </a:extLst>
          </p:cNvPr>
          <p:cNvGrpSpPr/>
          <p:nvPr userDrawn="1"/>
        </p:nvGrpSpPr>
        <p:grpSpPr>
          <a:xfrm>
            <a:off x="3902603" y="-744249"/>
            <a:ext cx="9373707" cy="8421434"/>
            <a:chOff x="3902603" y="-744249"/>
            <a:chExt cx="9373707" cy="842143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B934BF0-BAB5-B222-41C8-28D20EFAD7D1}"/>
                </a:ext>
              </a:extLst>
            </p:cNvPr>
            <p:cNvGrpSpPr/>
            <p:nvPr/>
          </p:nvGrpSpPr>
          <p:grpSpPr>
            <a:xfrm>
              <a:off x="4277041" y="-744249"/>
              <a:ext cx="8999269" cy="8421434"/>
              <a:chOff x="4277041" y="-744249"/>
              <a:chExt cx="8999269" cy="8421434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A1D6627F-1E0A-E213-510D-0EB87475CF2E}"/>
                  </a:ext>
                </a:extLst>
              </p:cNvPr>
              <p:cNvSpPr/>
              <p:nvPr/>
            </p:nvSpPr>
            <p:spPr>
              <a:xfrm rot="20528970" flipH="1">
                <a:off x="5164710" y="-744249"/>
                <a:ext cx="7644503" cy="8421434"/>
              </a:xfrm>
              <a:custGeom>
                <a:avLst/>
                <a:gdLst>
                  <a:gd name="connsiteX0" fmla="*/ 5588915 w 7644503"/>
                  <a:gd name="connsiteY0" fmla="*/ 0 h 8421434"/>
                  <a:gd name="connsiteX1" fmla="*/ 3682410 w 7644503"/>
                  <a:gd name="connsiteY1" fmla="*/ 613966 h 8421434"/>
                  <a:gd name="connsiteX2" fmla="*/ 3629998 w 7644503"/>
                  <a:gd name="connsiteY2" fmla="*/ 656454 h 8421434"/>
                  <a:gd name="connsiteX3" fmla="*/ 2906614 w 7644503"/>
                  <a:gd name="connsiteY3" fmla="*/ 1282349 h 8421434"/>
                  <a:gd name="connsiteX4" fmla="*/ 550129 w 7644503"/>
                  <a:gd name="connsiteY4" fmla="*/ 2561192 h 8421434"/>
                  <a:gd name="connsiteX5" fmla="*/ 239379 w 7644503"/>
                  <a:gd name="connsiteY5" fmla="*/ 2693348 h 8421434"/>
                  <a:gd name="connsiteX6" fmla="*/ 0 w 7644503"/>
                  <a:gd name="connsiteY6" fmla="*/ 2797471 h 8421434"/>
                  <a:gd name="connsiteX7" fmla="*/ 1811126 w 7644503"/>
                  <a:gd name="connsiteY7" fmla="*/ 8421434 h 8421434"/>
                  <a:gd name="connsiteX8" fmla="*/ 5186925 w 7644503"/>
                  <a:gd name="connsiteY8" fmla="*/ 7334300 h 8421434"/>
                  <a:gd name="connsiteX9" fmla="*/ 5254236 w 7644503"/>
                  <a:gd name="connsiteY9" fmla="*/ 7189920 h 8421434"/>
                  <a:gd name="connsiteX10" fmla="*/ 5650260 w 7644503"/>
                  <a:gd name="connsiteY10" fmla="*/ 6378416 h 8421434"/>
                  <a:gd name="connsiteX11" fmla="*/ 7114051 w 7644503"/>
                  <a:gd name="connsiteY11" fmla="*/ 3821237 h 8421434"/>
                  <a:gd name="connsiteX12" fmla="*/ 7580975 w 7644503"/>
                  <a:gd name="connsiteY12" fmla="*/ 2825902 h 8421434"/>
                  <a:gd name="connsiteX13" fmla="*/ 7129797 w 7644503"/>
                  <a:gd name="connsiteY13" fmla="*/ 900778 h 8421434"/>
                  <a:gd name="connsiteX14" fmla="*/ 5709159 w 7644503"/>
                  <a:gd name="connsiteY14" fmla="*/ 19898 h 8421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44503" h="8421434">
                    <a:moveTo>
                      <a:pt x="5588915" y="0"/>
                    </a:moveTo>
                    <a:lnTo>
                      <a:pt x="3682410" y="613966"/>
                    </a:lnTo>
                    <a:lnTo>
                      <a:pt x="3629998" y="656454"/>
                    </a:lnTo>
                    <a:cubicBezTo>
                      <a:pt x="3386881" y="861529"/>
                      <a:pt x="3154559" y="1084451"/>
                      <a:pt x="2906614" y="1282349"/>
                    </a:cubicBezTo>
                    <a:cubicBezTo>
                      <a:pt x="2205967" y="1841747"/>
                      <a:pt x="1372711" y="2204521"/>
                      <a:pt x="550129" y="2561192"/>
                    </a:cubicBezTo>
                    <a:cubicBezTo>
                      <a:pt x="445845" y="2606412"/>
                      <a:pt x="341934" y="2649924"/>
                      <a:pt x="239379" y="2693348"/>
                    </a:cubicBezTo>
                    <a:lnTo>
                      <a:pt x="0" y="2797471"/>
                    </a:lnTo>
                    <a:lnTo>
                      <a:pt x="1811126" y="8421434"/>
                    </a:lnTo>
                    <a:lnTo>
                      <a:pt x="5186925" y="7334300"/>
                    </a:lnTo>
                    <a:lnTo>
                      <a:pt x="5254236" y="7189920"/>
                    </a:lnTo>
                    <a:cubicBezTo>
                      <a:pt x="5379921" y="6914382"/>
                      <a:pt x="5502409" y="6636968"/>
                      <a:pt x="5650260" y="6378416"/>
                    </a:cubicBezTo>
                    <a:cubicBezTo>
                      <a:pt x="6138020" y="5525856"/>
                      <a:pt x="6626291" y="4673803"/>
                      <a:pt x="7114051" y="3821237"/>
                    </a:cubicBezTo>
                    <a:cubicBezTo>
                      <a:pt x="7296449" y="3502161"/>
                      <a:pt x="7480884" y="3179528"/>
                      <a:pt x="7580975" y="2825902"/>
                    </a:cubicBezTo>
                    <a:cubicBezTo>
                      <a:pt x="7764904" y="2176575"/>
                      <a:pt x="7529659" y="1428171"/>
                      <a:pt x="7129797" y="900778"/>
                    </a:cubicBezTo>
                    <a:cubicBezTo>
                      <a:pt x="6785987" y="446933"/>
                      <a:pt x="6264694" y="134558"/>
                      <a:pt x="5709159" y="19898"/>
                    </a:cubicBezTo>
                    <a:close/>
                  </a:path>
                </a:pathLst>
              </a:custGeom>
              <a:gradFill flip="none" rotWithShape="1">
                <a:gsLst>
                  <a:gs pos="13000">
                    <a:srgbClr val="3B816A"/>
                  </a:gs>
                  <a:gs pos="100000">
                    <a:srgbClr val="008DB4"/>
                  </a:gs>
                </a:gsLst>
                <a:lin ang="2700000" scaled="1"/>
                <a:tileRect/>
              </a:gra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1C20CD34-B28A-4EBF-9D7B-930557973E5F}"/>
                  </a:ext>
                </a:extLst>
              </p:cNvPr>
              <p:cNvSpPr/>
              <p:nvPr/>
            </p:nvSpPr>
            <p:spPr>
              <a:xfrm rot="20528970" flipH="1">
                <a:off x="4885483" y="530943"/>
                <a:ext cx="8390827" cy="6989927"/>
              </a:xfrm>
              <a:custGeom>
                <a:avLst/>
                <a:gdLst>
                  <a:gd name="connsiteX0" fmla="*/ 1914456 w 8390827"/>
                  <a:gd name="connsiteY0" fmla="*/ 0 h 6989927"/>
                  <a:gd name="connsiteX1" fmla="*/ 0 w 8390827"/>
                  <a:gd name="connsiteY1" fmla="*/ 616527 h 6989927"/>
                  <a:gd name="connsiteX2" fmla="*/ 1980014 w 8390827"/>
                  <a:gd name="connsiteY2" fmla="*/ 6764924 h 6989927"/>
                  <a:gd name="connsiteX3" fmla="*/ 2172523 w 8390827"/>
                  <a:gd name="connsiteY3" fmla="*/ 6849356 h 6989927"/>
                  <a:gd name="connsiteX4" fmla="*/ 2391356 w 8390827"/>
                  <a:gd name="connsiteY4" fmla="*/ 6930792 h 6989927"/>
                  <a:gd name="connsiteX5" fmla="*/ 2581821 w 8390827"/>
                  <a:gd name="connsiteY5" fmla="*/ 6989927 h 6989927"/>
                  <a:gd name="connsiteX6" fmla="*/ 7719579 w 8390827"/>
                  <a:gd name="connsiteY6" fmla="*/ 5335377 h 6989927"/>
                  <a:gd name="connsiteX7" fmla="*/ 7832869 w 8390827"/>
                  <a:gd name="connsiteY7" fmla="*/ 5165906 h 6989927"/>
                  <a:gd name="connsiteX8" fmla="*/ 8252156 w 8390827"/>
                  <a:gd name="connsiteY8" fmla="*/ 2349815 h 6989927"/>
                  <a:gd name="connsiteX9" fmla="*/ 5946986 w 8390827"/>
                  <a:gd name="connsiteY9" fmla="*/ 653325 h 6989927"/>
                  <a:gd name="connsiteX10" fmla="*/ 4171748 w 8390827"/>
                  <a:gd name="connsiteY10" fmla="*/ 1355498 h 6989927"/>
                  <a:gd name="connsiteX11" fmla="*/ 2386849 w 8390827"/>
                  <a:gd name="connsiteY11" fmla="*/ 1102470 h 6989927"/>
                  <a:gd name="connsiteX12" fmla="*/ 1958943 w 8390827"/>
                  <a:gd name="connsiteY12" fmla="*/ 133264 h 6989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390827" h="6989927">
                    <a:moveTo>
                      <a:pt x="1914456" y="0"/>
                    </a:moveTo>
                    <a:lnTo>
                      <a:pt x="0" y="616527"/>
                    </a:lnTo>
                    <a:lnTo>
                      <a:pt x="1980014" y="6764924"/>
                    </a:lnTo>
                    <a:lnTo>
                      <a:pt x="2172523" y="6849356"/>
                    </a:lnTo>
                    <a:cubicBezTo>
                      <a:pt x="2244615" y="6878526"/>
                      <a:pt x="2317599" y="6905664"/>
                      <a:pt x="2391356" y="6930792"/>
                    </a:cubicBezTo>
                    <a:lnTo>
                      <a:pt x="2581821" y="6989927"/>
                    </a:lnTo>
                    <a:lnTo>
                      <a:pt x="7719579" y="5335377"/>
                    </a:lnTo>
                    <a:lnTo>
                      <a:pt x="7832869" y="5165906"/>
                    </a:lnTo>
                    <a:cubicBezTo>
                      <a:pt x="8355408" y="4333276"/>
                      <a:pt x="8546908" y="3284752"/>
                      <a:pt x="8252156" y="2349815"/>
                    </a:cubicBezTo>
                    <a:cubicBezTo>
                      <a:pt x="7945785" y="1377854"/>
                      <a:pt x="7039365" y="432314"/>
                      <a:pt x="5946986" y="653325"/>
                    </a:cubicBezTo>
                    <a:cubicBezTo>
                      <a:pt x="5322047" y="779842"/>
                      <a:pt x="4773824" y="1146168"/>
                      <a:pt x="4171748" y="1355498"/>
                    </a:cubicBezTo>
                    <a:cubicBezTo>
                      <a:pt x="3569665" y="1564828"/>
                      <a:pt x="2812625" y="1577529"/>
                      <a:pt x="2386849" y="1102470"/>
                    </a:cubicBezTo>
                    <a:cubicBezTo>
                      <a:pt x="2148686" y="836491"/>
                      <a:pt x="2067140" y="478769"/>
                      <a:pt x="1958943" y="133264"/>
                    </a:cubicBezTo>
                    <a:close/>
                  </a:path>
                </a:pathLst>
              </a:custGeom>
              <a:solidFill>
                <a:schemeClr val="tx1">
                  <a:alpha val="14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IN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7C59C6A1-8584-FA12-AA4A-8746C47FA8E2}"/>
                  </a:ext>
                </a:extLst>
              </p:cNvPr>
              <p:cNvSpPr/>
              <p:nvPr/>
            </p:nvSpPr>
            <p:spPr>
              <a:xfrm rot="20528970" flipH="1">
                <a:off x="6355424" y="460265"/>
                <a:ext cx="6893719" cy="6727449"/>
              </a:xfrm>
              <a:custGeom>
                <a:avLst/>
                <a:gdLst>
                  <a:gd name="connsiteX0" fmla="*/ 1417083 w 6893719"/>
                  <a:gd name="connsiteY0" fmla="*/ 0 h 6727449"/>
                  <a:gd name="connsiteX1" fmla="*/ 0 w 6893719"/>
                  <a:gd name="connsiteY1" fmla="*/ 456353 h 6727449"/>
                  <a:gd name="connsiteX2" fmla="*/ 2015070 w 6893719"/>
                  <a:gd name="connsiteY2" fmla="*/ 6713610 h 6727449"/>
                  <a:gd name="connsiteX3" fmla="*/ 2243286 w 6893719"/>
                  <a:gd name="connsiteY3" fmla="*/ 6726575 h 6727449"/>
                  <a:gd name="connsiteX4" fmla="*/ 3115080 w 6893719"/>
                  <a:gd name="connsiteY4" fmla="*/ 6653999 h 6727449"/>
                  <a:gd name="connsiteX5" fmla="*/ 3154023 w 6893719"/>
                  <a:gd name="connsiteY5" fmla="*/ 6645484 h 6727449"/>
                  <a:gd name="connsiteX6" fmla="*/ 4230461 w 6893719"/>
                  <a:gd name="connsiteY6" fmla="*/ 6298831 h 6727449"/>
                  <a:gd name="connsiteX7" fmla="*/ 4247775 w 6893719"/>
                  <a:gd name="connsiteY7" fmla="*/ 6291462 h 6727449"/>
                  <a:gd name="connsiteX8" fmla="*/ 6714651 w 6893719"/>
                  <a:gd name="connsiteY8" fmla="*/ 3679111 h 6727449"/>
                  <a:gd name="connsiteX9" fmla="*/ 6676043 w 6893719"/>
                  <a:gd name="connsiteY9" fmla="*/ 1992277 h 6727449"/>
                  <a:gd name="connsiteX10" fmla="*/ 4910961 w 6893719"/>
                  <a:gd name="connsiteY10" fmla="*/ 1330756 h 6727449"/>
                  <a:gd name="connsiteX11" fmla="*/ 2966020 w 6893719"/>
                  <a:gd name="connsiteY11" fmla="*/ 1184935 h 6727449"/>
                  <a:gd name="connsiteX12" fmla="*/ 1564534 w 6893719"/>
                  <a:gd name="connsiteY12" fmla="*/ 107897 h 6727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893719" h="6727449">
                    <a:moveTo>
                      <a:pt x="1417083" y="0"/>
                    </a:moveTo>
                    <a:lnTo>
                      <a:pt x="0" y="456353"/>
                    </a:lnTo>
                    <a:lnTo>
                      <a:pt x="2015070" y="6713610"/>
                    </a:lnTo>
                    <a:lnTo>
                      <a:pt x="2243286" y="6726575"/>
                    </a:lnTo>
                    <a:cubicBezTo>
                      <a:pt x="2532876" y="6732572"/>
                      <a:pt x="2825269" y="6707646"/>
                      <a:pt x="3115080" y="6653999"/>
                    </a:cubicBezTo>
                    <a:lnTo>
                      <a:pt x="3154023" y="6645484"/>
                    </a:lnTo>
                    <a:lnTo>
                      <a:pt x="4230461" y="6298831"/>
                    </a:lnTo>
                    <a:lnTo>
                      <a:pt x="4247775" y="6291462"/>
                    </a:lnTo>
                    <a:cubicBezTo>
                      <a:pt x="5341163" y="5786194"/>
                      <a:pt x="6278337" y="4868406"/>
                      <a:pt x="6714651" y="3679111"/>
                    </a:cubicBezTo>
                    <a:cubicBezTo>
                      <a:pt x="6915858" y="3130382"/>
                      <a:pt x="7002735" y="2476990"/>
                      <a:pt x="6676043" y="1992277"/>
                    </a:cubicBezTo>
                    <a:cubicBezTo>
                      <a:pt x="6309205" y="1448119"/>
                      <a:pt x="5566898" y="1318050"/>
                      <a:pt x="4910961" y="1330756"/>
                    </a:cubicBezTo>
                    <a:cubicBezTo>
                      <a:pt x="4255025" y="1343457"/>
                      <a:pt x="3568604" y="1444566"/>
                      <a:pt x="2966020" y="1184935"/>
                    </a:cubicBezTo>
                    <a:cubicBezTo>
                      <a:pt x="2398716" y="940293"/>
                      <a:pt x="2015801" y="460137"/>
                      <a:pt x="1564534" y="1078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2942"/>
                  </a:gs>
                  <a:gs pos="85000">
                    <a:srgbClr val="005962"/>
                  </a:gs>
                  <a:gs pos="100000">
                    <a:srgbClr val="005962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ED1B970-FB6E-CE57-E49F-CD5E5B84420C}"/>
                  </a:ext>
                </a:extLst>
              </p:cNvPr>
              <p:cNvSpPr/>
              <p:nvPr/>
            </p:nvSpPr>
            <p:spPr>
              <a:xfrm rot="20528970" flipH="1">
                <a:off x="7597199" y="21517"/>
                <a:ext cx="1830442" cy="1446619"/>
              </a:xfrm>
              <a:custGeom>
                <a:avLst/>
                <a:gdLst>
                  <a:gd name="connsiteX0" fmla="*/ 16780 w 343152"/>
                  <a:gd name="connsiteY0" fmla="*/ 87454 h 271197"/>
                  <a:gd name="connsiteX1" fmla="*/ 16 w 343152"/>
                  <a:gd name="connsiteY1" fmla="*/ 148509 h 271197"/>
                  <a:gd name="connsiteX2" fmla="*/ 70120 w 343152"/>
                  <a:gd name="connsiteY2" fmla="*/ 254236 h 271197"/>
                  <a:gd name="connsiteX3" fmla="*/ 310531 w 343152"/>
                  <a:gd name="connsiteY3" fmla="*/ 188038 h 271197"/>
                  <a:gd name="connsiteX4" fmla="*/ 334630 w 343152"/>
                  <a:gd name="connsiteY4" fmla="*/ 64403 h 271197"/>
                  <a:gd name="connsiteX5" fmla="*/ 267383 w 343152"/>
                  <a:gd name="connsiteY5" fmla="*/ 8587 h 271197"/>
                  <a:gd name="connsiteX6" fmla="*/ 178420 w 343152"/>
                  <a:gd name="connsiteY6" fmla="*/ 1538 h 271197"/>
                  <a:gd name="connsiteX7" fmla="*/ 59071 w 343152"/>
                  <a:gd name="connsiteY7" fmla="*/ 41257 h 271197"/>
                  <a:gd name="connsiteX8" fmla="*/ 16876 w 343152"/>
                  <a:gd name="connsiteY8" fmla="*/ 87358 h 271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3152" h="271197">
                    <a:moveTo>
                      <a:pt x="16780" y="87454"/>
                    </a:moveTo>
                    <a:cubicBezTo>
                      <a:pt x="5922" y="106027"/>
                      <a:pt x="-365" y="126982"/>
                      <a:pt x="16" y="148509"/>
                    </a:cubicBezTo>
                    <a:cubicBezTo>
                      <a:pt x="778" y="192895"/>
                      <a:pt x="30592" y="234043"/>
                      <a:pt x="70120" y="254236"/>
                    </a:cubicBezTo>
                    <a:cubicBezTo>
                      <a:pt x="152512" y="296337"/>
                      <a:pt x="254429" y="254713"/>
                      <a:pt x="310531" y="188038"/>
                    </a:cubicBezTo>
                    <a:cubicBezTo>
                      <a:pt x="339106" y="154129"/>
                      <a:pt x="353489" y="104503"/>
                      <a:pt x="334630" y="64403"/>
                    </a:cubicBezTo>
                    <a:cubicBezTo>
                      <a:pt x="321961" y="37257"/>
                      <a:pt x="295768" y="18016"/>
                      <a:pt x="267383" y="8587"/>
                    </a:cubicBezTo>
                    <a:cubicBezTo>
                      <a:pt x="238903" y="-843"/>
                      <a:pt x="208233" y="-1319"/>
                      <a:pt x="178420" y="1538"/>
                    </a:cubicBezTo>
                    <a:cubicBezTo>
                      <a:pt x="136224" y="5539"/>
                      <a:pt x="93552" y="16588"/>
                      <a:pt x="59071" y="41257"/>
                    </a:cubicBezTo>
                    <a:cubicBezTo>
                      <a:pt x="42117" y="53449"/>
                      <a:pt x="27353" y="69261"/>
                      <a:pt x="16876" y="87358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2942"/>
                  </a:gs>
                  <a:gs pos="85000">
                    <a:srgbClr val="005962"/>
                  </a:gs>
                  <a:gs pos="100000">
                    <a:srgbClr val="005962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txBody>
              <a:bodyPr spcFirstLastPara="1" wrap="square" lIns="91401" tIns="45688" rIns="91401" bIns="45688" anchor="ctr" anchorCtr="0">
                <a:noAutofit/>
              </a:bodyPr>
              <a:lstStyle/>
              <a:p>
                <a:pPr algn="ctr"/>
                <a:endParaRPr lang="en-IN" sz="1799" b="1">
                  <a:solidFill>
                    <a:schemeClr val="dk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5F4D8817-770E-5558-03D2-BCE31CE6FCB9}"/>
                  </a:ext>
                </a:extLst>
              </p:cNvPr>
              <p:cNvSpPr/>
              <p:nvPr/>
            </p:nvSpPr>
            <p:spPr>
              <a:xfrm rot="20528970" flipH="1">
                <a:off x="7510616" y="1681614"/>
                <a:ext cx="326186" cy="326186"/>
              </a:xfrm>
              <a:custGeom>
                <a:avLst/>
                <a:gdLst>
                  <a:gd name="connsiteX0" fmla="*/ 30575 w 61150"/>
                  <a:gd name="connsiteY0" fmla="*/ 61150 h 61150"/>
                  <a:gd name="connsiteX1" fmla="*/ 0 w 61150"/>
                  <a:gd name="connsiteY1" fmla="*/ 30575 h 61150"/>
                  <a:gd name="connsiteX2" fmla="*/ 30575 w 61150"/>
                  <a:gd name="connsiteY2" fmla="*/ 0 h 61150"/>
                  <a:gd name="connsiteX3" fmla="*/ 61150 w 61150"/>
                  <a:gd name="connsiteY3" fmla="*/ 30575 h 61150"/>
                  <a:gd name="connsiteX4" fmla="*/ 30575 w 61150"/>
                  <a:gd name="connsiteY4" fmla="*/ 61150 h 61150"/>
                  <a:gd name="connsiteX5" fmla="*/ 30575 w 61150"/>
                  <a:gd name="connsiteY5" fmla="*/ 7048 h 61150"/>
                  <a:gd name="connsiteX6" fmla="*/ 7144 w 61150"/>
                  <a:gd name="connsiteY6" fmla="*/ 30480 h 61150"/>
                  <a:gd name="connsiteX7" fmla="*/ 30575 w 61150"/>
                  <a:gd name="connsiteY7" fmla="*/ 53912 h 61150"/>
                  <a:gd name="connsiteX8" fmla="*/ 54007 w 61150"/>
                  <a:gd name="connsiteY8" fmla="*/ 30480 h 61150"/>
                  <a:gd name="connsiteX9" fmla="*/ 30575 w 61150"/>
                  <a:gd name="connsiteY9" fmla="*/ 7048 h 6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150" h="61150">
                    <a:moveTo>
                      <a:pt x="30575" y="61150"/>
                    </a:moveTo>
                    <a:cubicBezTo>
                      <a:pt x="13716" y="61150"/>
                      <a:pt x="0" y="47434"/>
                      <a:pt x="0" y="30575"/>
                    </a:cubicBezTo>
                    <a:cubicBezTo>
                      <a:pt x="0" y="13716"/>
                      <a:pt x="13716" y="0"/>
                      <a:pt x="30575" y="0"/>
                    </a:cubicBezTo>
                    <a:cubicBezTo>
                      <a:pt x="47434" y="0"/>
                      <a:pt x="61150" y="13716"/>
                      <a:pt x="61150" y="30575"/>
                    </a:cubicBezTo>
                    <a:cubicBezTo>
                      <a:pt x="61150" y="47434"/>
                      <a:pt x="47434" y="61150"/>
                      <a:pt x="30575" y="61150"/>
                    </a:cubicBezTo>
                    <a:close/>
                    <a:moveTo>
                      <a:pt x="30575" y="7048"/>
                    </a:moveTo>
                    <a:cubicBezTo>
                      <a:pt x="17621" y="7048"/>
                      <a:pt x="7144" y="17621"/>
                      <a:pt x="7144" y="30480"/>
                    </a:cubicBezTo>
                    <a:cubicBezTo>
                      <a:pt x="7144" y="43339"/>
                      <a:pt x="17717" y="53912"/>
                      <a:pt x="30575" y="53912"/>
                    </a:cubicBezTo>
                    <a:cubicBezTo>
                      <a:pt x="43434" y="53912"/>
                      <a:pt x="54007" y="43339"/>
                      <a:pt x="54007" y="30480"/>
                    </a:cubicBezTo>
                    <a:cubicBezTo>
                      <a:pt x="54007" y="17621"/>
                      <a:pt x="43434" y="7048"/>
                      <a:pt x="30575" y="70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0" name="Graphic 7">
                <a:extLst>
                  <a:ext uri="{FF2B5EF4-FFF2-40B4-BE49-F238E27FC236}">
                    <a16:creationId xmlns:a16="http://schemas.microsoft.com/office/drawing/2014/main" id="{9B767563-5B51-5584-D5DD-8F980A54FAF9}"/>
                  </a:ext>
                </a:extLst>
              </p:cNvPr>
              <p:cNvGrpSpPr/>
              <p:nvPr/>
            </p:nvGrpSpPr>
            <p:grpSpPr>
              <a:xfrm rot="20528970" flipH="1">
                <a:off x="4277041" y="3801029"/>
                <a:ext cx="229141" cy="230160"/>
                <a:chOff x="-5951696" y="-735997"/>
                <a:chExt cx="42957" cy="43148"/>
              </a:xfrm>
              <a:solidFill>
                <a:srgbClr val="FFFFFF"/>
              </a:solidFill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25D5337C-6A15-DA0D-415E-68C91E0F2A96}"/>
                    </a:ext>
                  </a:extLst>
                </p:cNvPr>
                <p:cNvSpPr/>
                <p:nvPr/>
              </p:nvSpPr>
              <p:spPr>
                <a:xfrm>
                  <a:off x="-5933789" y="-735997"/>
                  <a:ext cx="7048" cy="43148"/>
                </a:xfrm>
                <a:custGeom>
                  <a:avLst/>
                  <a:gdLst>
                    <a:gd name="connsiteX0" fmla="*/ 3524 w 7048"/>
                    <a:gd name="connsiteY0" fmla="*/ 43148 h 43148"/>
                    <a:gd name="connsiteX1" fmla="*/ 0 w 7048"/>
                    <a:gd name="connsiteY1" fmla="*/ 39529 h 43148"/>
                    <a:gd name="connsiteX2" fmla="*/ 0 w 7048"/>
                    <a:gd name="connsiteY2" fmla="*/ 3619 h 43148"/>
                    <a:gd name="connsiteX3" fmla="*/ 3524 w 7048"/>
                    <a:gd name="connsiteY3" fmla="*/ 0 h 43148"/>
                    <a:gd name="connsiteX4" fmla="*/ 7049 w 7048"/>
                    <a:gd name="connsiteY4" fmla="*/ 3619 h 43148"/>
                    <a:gd name="connsiteX5" fmla="*/ 7049 w 7048"/>
                    <a:gd name="connsiteY5" fmla="*/ 39529 h 43148"/>
                    <a:gd name="connsiteX6" fmla="*/ 3524 w 7048"/>
                    <a:gd name="connsiteY6" fmla="*/ 43148 h 43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048" h="43148">
                      <a:moveTo>
                        <a:pt x="3524" y="43148"/>
                      </a:moveTo>
                      <a:cubicBezTo>
                        <a:pt x="1524" y="43148"/>
                        <a:pt x="0" y="41529"/>
                        <a:pt x="0" y="39529"/>
                      </a:cubicBezTo>
                      <a:lnTo>
                        <a:pt x="0" y="3619"/>
                      </a:lnTo>
                      <a:cubicBezTo>
                        <a:pt x="0" y="1619"/>
                        <a:pt x="1619" y="0"/>
                        <a:pt x="3524" y="0"/>
                      </a:cubicBezTo>
                      <a:cubicBezTo>
                        <a:pt x="5429" y="0"/>
                        <a:pt x="7049" y="1619"/>
                        <a:pt x="7049" y="3619"/>
                      </a:cubicBezTo>
                      <a:lnTo>
                        <a:pt x="7049" y="39529"/>
                      </a:lnTo>
                      <a:cubicBezTo>
                        <a:pt x="7049" y="41529"/>
                        <a:pt x="5429" y="43148"/>
                        <a:pt x="3524" y="4314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1C24DAD9-27E8-7E94-764F-4E4251CA7D58}"/>
                    </a:ext>
                  </a:extLst>
                </p:cNvPr>
                <p:cNvSpPr/>
                <p:nvPr/>
              </p:nvSpPr>
              <p:spPr>
                <a:xfrm>
                  <a:off x="-5951696" y="-718090"/>
                  <a:ext cx="42957" cy="7239"/>
                </a:xfrm>
                <a:custGeom>
                  <a:avLst/>
                  <a:gdLst>
                    <a:gd name="connsiteX0" fmla="*/ 39433 w 42957"/>
                    <a:gd name="connsiteY0" fmla="*/ 7239 h 7239"/>
                    <a:gd name="connsiteX1" fmla="*/ 3524 w 42957"/>
                    <a:gd name="connsiteY1" fmla="*/ 7239 h 7239"/>
                    <a:gd name="connsiteX2" fmla="*/ 0 w 42957"/>
                    <a:gd name="connsiteY2" fmla="*/ 3619 h 7239"/>
                    <a:gd name="connsiteX3" fmla="*/ 3524 w 42957"/>
                    <a:gd name="connsiteY3" fmla="*/ 0 h 7239"/>
                    <a:gd name="connsiteX4" fmla="*/ 39433 w 42957"/>
                    <a:gd name="connsiteY4" fmla="*/ 0 h 7239"/>
                    <a:gd name="connsiteX5" fmla="*/ 42958 w 42957"/>
                    <a:gd name="connsiteY5" fmla="*/ 3619 h 7239"/>
                    <a:gd name="connsiteX6" fmla="*/ 39433 w 42957"/>
                    <a:gd name="connsiteY6" fmla="*/ 7239 h 7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957" h="7239">
                      <a:moveTo>
                        <a:pt x="39433" y="7239"/>
                      </a:moveTo>
                      <a:lnTo>
                        <a:pt x="3524" y="7239"/>
                      </a:lnTo>
                      <a:cubicBezTo>
                        <a:pt x="1524" y="7239"/>
                        <a:pt x="0" y="5620"/>
                        <a:pt x="0" y="3619"/>
                      </a:cubicBezTo>
                      <a:cubicBezTo>
                        <a:pt x="0" y="1619"/>
                        <a:pt x="1619" y="0"/>
                        <a:pt x="3524" y="0"/>
                      </a:cubicBezTo>
                      <a:lnTo>
                        <a:pt x="39433" y="0"/>
                      </a:lnTo>
                      <a:cubicBezTo>
                        <a:pt x="41434" y="0"/>
                        <a:pt x="42958" y="1619"/>
                        <a:pt x="42958" y="3619"/>
                      </a:cubicBezTo>
                      <a:cubicBezTo>
                        <a:pt x="42958" y="5620"/>
                        <a:pt x="41338" y="7239"/>
                        <a:pt x="39433" y="72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1" name="Graphic 7">
                <a:extLst>
                  <a:ext uri="{FF2B5EF4-FFF2-40B4-BE49-F238E27FC236}">
                    <a16:creationId xmlns:a16="http://schemas.microsoft.com/office/drawing/2014/main" id="{17D1F644-B6E3-D153-05AB-734517400616}"/>
                  </a:ext>
                </a:extLst>
              </p:cNvPr>
              <p:cNvGrpSpPr/>
              <p:nvPr/>
            </p:nvGrpSpPr>
            <p:grpSpPr>
              <a:xfrm rot="20528970" flipH="1">
                <a:off x="5727669" y="5963202"/>
                <a:ext cx="229648" cy="230667"/>
                <a:chOff x="-6086380" y="-266795"/>
                <a:chExt cx="43052" cy="43243"/>
              </a:xfrm>
              <a:solidFill>
                <a:srgbClr val="FFFFFF"/>
              </a:solidFill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784F94D4-1F72-B0FE-160E-9B63EDF4E513}"/>
                    </a:ext>
                  </a:extLst>
                </p:cNvPr>
                <p:cNvSpPr/>
                <p:nvPr/>
              </p:nvSpPr>
              <p:spPr>
                <a:xfrm>
                  <a:off x="-6068377" y="-266795"/>
                  <a:ext cx="7048" cy="43243"/>
                </a:xfrm>
                <a:custGeom>
                  <a:avLst/>
                  <a:gdLst>
                    <a:gd name="connsiteX0" fmla="*/ 3524 w 7048"/>
                    <a:gd name="connsiteY0" fmla="*/ 43244 h 43243"/>
                    <a:gd name="connsiteX1" fmla="*/ 0 w 7048"/>
                    <a:gd name="connsiteY1" fmla="*/ 39624 h 43243"/>
                    <a:gd name="connsiteX2" fmla="*/ 0 w 7048"/>
                    <a:gd name="connsiteY2" fmla="*/ 3620 h 43243"/>
                    <a:gd name="connsiteX3" fmla="*/ 3524 w 7048"/>
                    <a:gd name="connsiteY3" fmla="*/ 0 h 43243"/>
                    <a:gd name="connsiteX4" fmla="*/ 7048 w 7048"/>
                    <a:gd name="connsiteY4" fmla="*/ 3620 h 43243"/>
                    <a:gd name="connsiteX5" fmla="*/ 7048 w 7048"/>
                    <a:gd name="connsiteY5" fmla="*/ 39624 h 43243"/>
                    <a:gd name="connsiteX6" fmla="*/ 3524 w 7048"/>
                    <a:gd name="connsiteY6" fmla="*/ 43244 h 43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048" h="43243">
                      <a:moveTo>
                        <a:pt x="3524" y="43244"/>
                      </a:moveTo>
                      <a:cubicBezTo>
                        <a:pt x="1524" y="43244"/>
                        <a:pt x="0" y="41624"/>
                        <a:pt x="0" y="39624"/>
                      </a:cubicBezTo>
                      <a:lnTo>
                        <a:pt x="0" y="3620"/>
                      </a:lnTo>
                      <a:cubicBezTo>
                        <a:pt x="0" y="1619"/>
                        <a:pt x="1619" y="0"/>
                        <a:pt x="3524" y="0"/>
                      </a:cubicBezTo>
                      <a:cubicBezTo>
                        <a:pt x="5429" y="0"/>
                        <a:pt x="7048" y="1619"/>
                        <a:pt x="7048" y="3620"/>
                      </a:cubicBezTo>
                      <a:lnTo>
                        <a:pt x="7048" y="39624"/>
                      </a:lnTo>
                      <a:cubicBezTo>
                        <a:pt x="7048" y="41624"/>
                        <a:pt x="5429" y="43244"/>
                        <a:pt x="3524" y="4324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1B6548F8-8AA5-8D14-D614-84AB03268BC2}"/>
                    </a:ext>
                  </a:extLst>
                </p:cNvPr>
                <p:cNvSpPr/>
                <p:nvPr/>
              </p:nvSpPr>
              <p:spPr>
                <a:xfrm>
                  <a:off x="-6086380" y="-248793"/>
                  <a:ext cx="43052" cy="7238"/>
                </a:xfrm>
                <a:custGeom>
                  <a:avLst/>
                  <a:gdLst>
                    <a:gd name="connsiteX0" fmla="*/ 39529 w 43052"/>
                    <a:gd name="connsiteY0" fmla="*/ 7239 h 7238"/>
                    <a:gd name="connsiteX1" fmla="*/ 3619 w 43052"/>
                    <a:gd name="connsiteY1" fmla="*/ 7239 h 7238"/>
                    <a:gd name="connsiteX2" fmla="*/ 0 w 43052"/>
                    <a:gd name="connsiteY2" fmla="*/ 3619 h 7238"/>
                    <a:gd name="connsiteX3" fmla="*/ 3619 w 43052"/>
                    <a:gd name="connsiteY3" fmla="*/ 0 h 7238"/>
                    <a:gd name="connsiteX4" fmla="*/ 39529 w 43052"/>
                    <a:gd name="connsiteY4" fmla="*/ 0 h 7238"/>
                    <a:gd name="connsiteX5" fmla="*/ 43053 w 43052"/>
                    <a:gd name="connsiteY5" fmla="*/ 3619 h 7238"/>
                    <a:gd name="connsiteX6" fmla="*/ 39529 w 43052"/>
                    <a:gd name="connsiteY6" fmla="*/ 7239 h 72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3052" h="7238">
                      <a:moveTo>
                        <a:pt x="39529" y="7239"/>
                      </a:moveTo>
                      <a:lnTo>
                        <a:pt x="3619" y="7239"/>
                      </a:lnTo>
                      <a:cubicBezTo>
                        <a:pt x="1619" y="7239"/>
                        <a:pt x="0" y="5620"/>
                        <a:pt x="0" y="3619"/>
                      </a:cubicBezTo>
                      <a:cubicBezTo>
                        <a:pt x="0" y="1619"/>
                        <a:pt x="1619" y="0"/>
                        <a:pt x="3619" y="0"/>
                      </a:cubicBezTo>
                      <a:lnTo>
                        <a:pt x="39529" y="0"/>
                      </a:lnTo>
                      <a:cubicBezTo>
                        <a:pt x="41529" y="0"/>
                        <a:pt x="43053" y="1619"/>
                        <a:pt x="43053" y="3619"/>
                      </a:cubicBezTo>
                      <a:cubicBezTo>
                        <a:pt x="43053" y="5620"/>
                        <a:pt x="41434" y="7239"/>
                        <a:pt x="39529" y="72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grpSp>
            <p:nvGrpSpPr>
              <p:cNvPr id="12" name="Graphic 7">
                <a:extLst>
                  <a:ext uri="{FF2B5EF4-FFF2-40B4-BE49-F238E27FC236}">
                    <a16:creationId xmlns:a16="http://schemas.microsoft.com/office/drawing/2014/main" id="{DAFC5AAB-A455-A2AA-1E1A-A992CCA12955}"/>
                  </a:ext>
                </a:extLst>
              </p:cNvPr>
              <p:cNvGrpSpPr/>
              <p:nvPr/>
            </p:nvGrpSpPr>
            <p:grpSpPr>
              <a:xfrm rot="20528970" flipH="1">
                <a:off x="7124071" y="1518160"/>
                <a:ext cx="229653" cy="230160"/>
                <a:chOff x="-6591014" y="-979741"/>
                <a:chExt cx="43053" cy="43148"/>
              </a:xfrm>
              <a:solidFill>
                <a:srgbClr val="FFFFFF"/>
              </a:solidFill>
            </p:grpSpPr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16CF221E-7609-60B3-4D1F-9D79B1C714B3}"/>
                    </a:ext>
                  </a:extLst>
                </p:cNvPr>
                <p:cNvSpPr/>
                <p:nvPr/>
              </p:nvSpPr>
              <p:spPr>
                <a:xfrm>
                  <a:off x="-6573012" y="-979741"/>
                  <a:ext cx="7048" cy="43148"/>
                </a:xfrm>
                <a:custGeom>
                  <a:avLst/>
                  <a:gdLst>
                    <a:gd name="connsiteX0" fmla="*/ 3524 w 7048"/>
                    <a:gd name="connsiteY0" fmla="*/ 43148 h 43148"/>
                    <a:gd name="connsiteX1" fmla="*/ 0 w 7048"/>
                    <a:gd name="connsiteY1" fmla="*/ 39529 h 43148"/>
                    <a:gd name="connsiteX2" fmla="*/ 0 w 7048"/>
                    <a:gd name="connsiteY2" fmla="*/ 3619 h 43148"/>
                    <a:gd name="connsiteX3" fmla="*/ 3524 w 7048"/>
                    <a:gd name="connsiteY3" fmla="*/ 0 h 43148"/>
                    <a:gd name="connsiteX4" fmla="*/ 7049 w 7048"/>
                    <a:gd name="connsiteY4" fmla="*/ 3619 h 43148"/>
                    <a:gd name="connsiteX5" fmla="*/ 7049 w 7048"/>
                    <a:gd name="connsiteY5" fmla="*/ 39529 h 43148"/>
                    <a:gd name="connsiteX6" fmla="*/ 3524 w 7048"/>
                    <a:gd name="connsiteY6" fmla="*/ 43148 h 431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048" h="43148">
                      <a:moveTo>
                        <a:pt x="3524" y="43148"/>
                      </a:moveTo>
                      <a:cubicBezTo>
                        <a:pt x="1524" y="43148"/>
                        <a:pt x="0" y="41529"/>
                        <a:pt x="0" y="39529"/>
                      </a:cubicBezTo>
                      <a:lnTo>
                        <a:pt x="0" y="3619"/>
                      </a:lnTo>
                      <a:cubicBezTo>
                        <a:pt x="0" y="1619"/>
                        <a:pt x="1619" y="0"/>
                        <a:pt x="3524" y="0"/>
                      </a:cubicBezTo>
                      <a:cubicBezTo>
                        <a:pt x="5429" y="0"/>
                        <a:pt x="7049" y="1619"/>
                        <a:pt x="7049" y="3619"/>
                      </a:cubicBezTo>
                      <a:lnTo>
                        <a:pt x="7049" y="39529"/>
                      </a:lnTo>
                      <a:cubicBezTo>
                        <a:pt x="7049" y="41529"/>
                        <a:pt x="5429" y="43148"/>
                        <a:pt x="3524" y="4314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F89E96A3-3739-92D6-E5F6-71A3BC50839C}"/>
                    </a:ext>
                  </a:extLst>
                </p:cNvPr>
                <p:cNvSpPr/>
                <p:nvPr/>
              </p:nvSpPr>
              <p:spPr>
                <a:xfrm>
                  <a:off x="-6591014" y="-961835"/>
                  <a:ext cx="43053" cy="7239"/>
                </a:xfrm>
                <a:custGeom>
                  <a:avLst/>
                  <a:gdLst>
                    <a:gd name="connsiteX0" fmla="*/ 39529 w 43053"/>
                    <a:gd name="connsiteY0" fmla="*/ 7239 h 7239"/>
                    <a:gd name="connsiteX1" fmla="*/ 3620 w 43053"/>
                    <a:gd name="connsiteY1" fmla="*/ 7239 h 7239"/>
                    <a:gd name="connsiteX2" fmla="*/ 0 w 43053"/>
                    <a:gd name="connsiteY2" fmla="*/ 3620 h 7239"/>
                    <a:gd name="connsiteX3" fmla="*/ 3620 w 43053"/>
                    <a:gd name="connsiteY3" fmla="*/ 0 h 7239"/>
                    <a:gd name="connsiteX4" fmla="*/ 39529 w 43053"/>
                    <a:gd name="connsiteY4" fmla="*/ 0 h 7239"/>
                    <a:gd name="connsiteX5" fmla="*/ 43053 w 43053"/>
                    <a:gd name="connsiteY5" fmla="*/ 3620 h 7239"/>
                    <a:gd name="connsiteX6" fmla="*/ 39529 w 43053"/>
                    <a:gd name="connsiteY6" fmla="*/ 7239 h 72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3053" h="7239">
                      <a:moveTo>
                        <a:pt x="39529" y="7239"/>
                      </a:moveTo>
                      <a:lnTo>
                        <a:pt x="3620" y="7239"/>
                      </a:lnTo>
                      <a:cubicBezTo>
                        <a:pt x="1619" y="7239"/>
                        <a:pt x="0" y="5620"/>
                        <a:pt x="0" y="3620"/>
                      </a:cubicBezTo>
                      <a:cubicBezTo>
                        <a:pt x="0" y="1619"/>
                        <a:pt x="1619" y="0"/>
                        <a:pt x="3620" y="0"/>
                      </a:cubicBezTo>
                      <a:lnTo>
                        <a:pt x="39529" y="0"/>
                      </a:lnTo>
                      <a:cubicBezTo>
                        <a:pt x="41529" y="0"/>
                        <a:pt x="43053" y="1619"/>
                        <a:pt x="43053" y="3620"/>
                      </a:cubicBezTo>
                      <a:cubicBezTo>
                        <a:pt x="43053" y="5620"/>
                        <a:pt x="41434" y="7239"/>
                        <a:pt x="39529" y="72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2CF23CF-CCA6-643B-6EAD-127C1A3BFD18}"/>
                </a:ext>
              </a:extLst>
            </p:cNvPr>
            <p:cNvSpPr/>
            <p:nvPr/>
          </p:nvSpPr>
          <p:spPr>
            <a:xfrm rot="20528970" flipH="1">
              <a:off x="3902603" y="-89580"/>
              <a:ext cx="2782901" cy="2841908"/>
            </a:xfrm>
            <a:custGeom>
              <a:avLst/>
              <a:gdLst>
                <a:gd name="connsiteX0" fmla="*/ 177852 w 521709"/>
                <a:gd name="connsiteY0" fmla="*/ 1151 h 532771"/>
                <a:gd name="connsiteX1" fmla="*/ 12117 w 521709"/>
                <a:gd name="connsiteY1" fmla="*/ 78684 h 532771"/>
                <a:gd name="connsiteX2" fmla="*/ 130893 w 521709"/>
                <a:gd name="connsiteY2" fmla="*/ 269756 h 532771"/>
                <a:gd name="connsiteX3" fmla="*/ 303105 w 521709"/>
                <a:gd name="connsiteY3" fmla="*/ 403010 h 532771"/>
                <a:gd name="connsiteX4" fmla="*/ 432931 w 521709"/>
                <a:gd name="connsiteY4" fmla="*/ 528074 h 532771"/>
                <a:gd name="connsiteX5" fmla="*/ 422549 w 521709"/>
                <a:gd name="connsiteY5" fmla="*/ 201652 h 532771"/>
                <a:gd name="connsiteX6" fmla="*/ 177852 w 521709"/>
                <a:gd name="connsiteY6" fmla="*/ 1151 h 53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709" h="532771">
                  <a:moveTo>
                    <a:pt x="177852" y="1151"/>
                  </a:moveTo>
                  <a:cubicBezTo>
                    <a:pt x="117939" y="-6279"/>
                    <a:pt x="40692" y="22582"/>
                    <a:pt x="12117" y="78684"/>
                  </a:cubicBezTo>
                  <a:cubicBezTo>
                    <a:pt x="-33794" y="168791"/>
                    <a:pt x="60599" y="233370"/>
                    <a:pt x="130893" y="269756"/>
                  </a:cubicBezTo>
                  <a:cubicBezTo>
                    <a:pt x="196235" y="303569"/>
                    <a:pt x="251099" y="351480"/>
                    <a:pt x="303105" y="403010"/>
                  </a:cubicBezTo>
                  <a:cubicBezTo>
                    <a:pt x="340729" y="440253"/>
                    <a:pt x="377877" y="514358"/>
                    <a:pt x="432931" y="528074"/>
                  </a:cubicBezTo>
                  <a:cubicBezTo>
                    <a:pt x="625146" y="575889"/>
                    <a:pt x="449409" y="243943"/>
                    <a:pt x="422549" y="201652"/>
                  </a:cubicBezTo>
                  <a:cubicBezTo>
                    <a:pt x="367875" y="115355"/>
                    <a:pt x="286532" y="14581"/>
                    <a:pt x="177852" y="1151"/>
                  </a:cubicBezTo>
                  <a:close/>
                </a:path>
              </a:pathLst>
            </a:custGeom>
            <a:gradFill>
              <a:gsLst>
                <a:gs pos="0">
                  <a:srgbClr val="002942"/>
                </a:gs>
                <a:gs pos="85000">
                  <a:srgbClr val="005962"/>
                </a:gs>
                <a:gs pos="100000">
                  <a:srgbClr val="005962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txBody>
            <a:bodyPr spcFirstLastPara="1" wrap="square" lIns="91401" tIns="45688" rIns="91401" bIns="45688" anchor="ctr" anchorCtr="0">
              <a:noAutofit/>
            </a:bodyPr>
            <a:lstStyle/>
            <a:p>
              <a:pPr algn="ctr"/>
              <a:endParaRPr lang="en-IN" sz="1799" b="1">
                <a:solidFill>
                  <a:schemeClr val="dk1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46873A72-4818-BBFA-E36E-AF3994692D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3115" y="5436906"/>
            <a:ext cx="1140015" cy="102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2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7777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6937" r:id="rId1"/>
    <p:sldLayoutId id="2147486940" r:id="rId2"/>
    <p:sldLayoutId id="2147486934" r:id="rId3"/>
    <p:sldLayoutId id="2147486939" r:id="rId4"/>
    <p:sldLayoutId id="2147486942" r:id="rId5"/>
    <p:sldLayoutId id="2147486938" r:id="rId6"/>
    <p:sldLayoutId id="2147486936" r:id="rId7"/>
    <p:sldLayoutId id="2147486935" r:id="rId8"/>
    <p:sldLayoutId id="214748694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72">
          <p15:clr>
            <a:srgbClr val="F26B43"/>
          </p15:clr>
        </p15:guide>
        <p15:guide id="2" pos="275">
          <p15:clr>
            <a:srgbClr val="F26B43"/>
          </p15:clr>
        </p15:guide>
        <p15:guide id="3" pos="7403">
          <p15:clr>
            <a:srgbClr val="F26B43"/>
          </p15:clr>
        </p15:guide>
        <p15:guide id="4" orient="horz" pos="3864">
          <p15:clr>
            <a:srgbClr val="F26B43"/>
          </p15:clr>
        </p15:guide>
        <p15:guide id="5" orient="horz" pos="888">
          <p15:clr>
            <a:srgbClr val="F26B43"/>
          </p15:clr>
        </p15:guide>
        <p15:guide id="6" pos="254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solutdata.com/industries/telecom-analytic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absolutdata.com/analytics-products/navik-digital-twin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ing@infogain.com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41AB16BF-35B8-C65D-E3EE-A04A240A81A1}"/>
              </a:ext>
            </a:extLst>
          </p:cNvPr>
          <p:cNvSpPr txBox="1"/>
          <p:nvPr/>
        </p:nvSpPr>
        <p:spPr>
          <a:xfrm>
            <a:off x="614562" y="2547819"/>
            <a:ext cx="520050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r>
              <a:rPr lang="en-US" sz="5400" b="1" spc="300" dirty="0">
                <a:solidFill>
                  <a:schemeClr val="bg1"/>
                </a:solidFill>
              </a:rPr>
              <a:t>40 KPIS</a:t>
            </a:r>
            <a:br>
              <a:rPr lang="en-US" sz="5400" b="1" spc="300" dirty="0">
                <a:solidFill>
                  <a:schemeClr val="bg1"/>
                </a:solidFill>
              </a:rPr>
            </a:br>
            <a:r>
              <a:rPr lang="en-US" sz="5400" b="1" spc="300" dirty="0">
                <a:solidFill>
                  <a:schemeClr val="bg1"/>
                </a:solidFill>
              </a:rPr>
              <a:t>TELECOMS </a:t>
            </a:r>
            <a:br>
              <a:rPr lang="en-US" sz="5400" b="1" spc="300" dirty="0">
                <a:solidFill>
                  <a:schemeClr val="bg1"/>
                </a:solidFill>
              </a:rPr>
            </a:br>
            <a:r>
              <a:rPr lang="en-US" sz="5400" b="1" spc="300" dirty="0">
                <a:solidFill>
                  <a:schemeClr val="bg1"/>
                </a:solidFill>
              </a:rPr>
              <a:t>MUST TRACK</a:t>
            </a:r>
            <a:endParaRPr lang="en-IN" sz="54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33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3216571" y="2881168"/>
            <a:ext cx="5562600" cy="2015711"/>
            <a:chOff x="3241260" y="2645084"/>
            <a:chExt cx="5562600" cy="201571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3241260" y="2645084"/>
              <a:ext cx="55626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800" b="1" dirty="0">
                  <a:solidFill>
                    <a:schemeClr val="accent5"/>
                  </a:solidFill>
                </a:rPr>
                <a:t>Data ASPU Impact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Only </a:t>
              </a:r>
              <a:br>
                <a:rPr lang="en-US" sz="3200" dirty="0"/>
              </a:br>
              <a:r>
                <a:rPr lang="en-US" sz="3200" dirty="0"/>
                <a:t>Revenue From Data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703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Data ASPU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68A51882-6922-4473-F3A3-AE29EEA29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04094"/>
              </p:ext>
            </p:extLst>
          </p:nvPr>
        </p:nvGraphicFramePr>
        <p:xfrm>
          <a:off x="445182" y="1430435"/>
          <a:ext cx="11301637" cy="51227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Data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data-only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Data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data-only revenue per subscriber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Data ARPU Uplift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data-only revenue per subscriber for the target group. Calculated by subtracting the Pre ARPU from the Post ARPU.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Data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Control group's data-only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Data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data-only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Data ARPU Uplift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data-only revenue per subscriber for the control group. Calculated by subtracting the Pre ARPU from the Post ARPU.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Data ARPU Impact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data-only revenue impact per subscriber. Calculated by finding the difference between the target group and the control group.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Incremental Data Revenue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incremental data-only revenue for this cohort.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83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00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Data ASPU KPIs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F6E182F-5747-B3A2-D39A-1A924E9CBB55}"/>
              </a:ext>
            </a:extLst>
          </p:cNvPr>
          <p:cNvSpPr/>
          <p:nvPr/>
        </p:nvSpPr>
        <p:spPr>
          <a:xfrm>
            <a:off x="445182" y="1430435"/>
            <a:ext cx="11301637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E800977-70F2-5481-9F90-8F8B3C8E3F9D}"/>
              </a:ext>
            </a:extLst>
          </p:cNvPr>
          <p:cNvSpPr/>
          <p:nvPr/>
        </p:nvSpPr>
        <p:spPr>
          <a:xfrm>
            <a:off x="622299" y="1593850"/>
            <a:ext cx="10947402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0C737B7-C8C0-F70F-26C1-B19AC697A94A}"/>
              </a:ext>
            </a:extLst>
          </p:cNvPr>
          <p:cNvSpPr/>
          <p:nvPr/>
        </p:nvSpPr>
        <p:spPr>
          <a:xfrm>
            <a:off x="526713" y="1517715"/>
            <a:ext cx="1113857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4869E45-4AF9-13EF-3AF2-63E323DA0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917326"/>
              </p:ext>
            </p:extLst>
          </p:nvPr>
        </p:nvGraphicFramePr>
        <p:xfrm>
          <a:off x="818147" y="1694046"/>
          <a:ext cx="10555706" cy="459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569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2946992" y="2488514"/>
            <a:ext cx="6101758" cy="2754374"/>
            <a:chOff x="2971681" y="1906421"/>
            <a:chExt cx="6101758" cy="275437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2971681" y="1906421"/>
              <a:ext cx="6101758" cy="1569660"/>
            </a:xfrm>
            <a:prstGeom prst="rect">
              <a:avLst/>
            </a:prstGeom>
            <a:noFill/>
          </p:spPr>
          <p:txBody>
            <a:bodyPr wrap="square" anchor="b">
              <a:spAutoFit/>
            </a:bodyPr>
            <a:lstStyle/>
            <a:p>
              <a:pPr algn="ctr" defTabSz="914400"/>
              <a:r>
                <a:rPr lang="en-US" sz="4800" b="1" dirty="0">
                  <a:solidFill>
                    <a:schemeClr val="accent5"/>
                  </a:solidFill>
                </a:rPr>
                <a:t>Voice </a:t>
              </a:r>
              <a:br>
                <a:rPr lang="en-US" sz="4800" b="1" dirty="0">
                  <a:solidFill>
                    <a:schemeClr val="accent5"/>
                  </a:solidFill>
                </a:rPr>
              </a:br>
              <a:r>
                <a:rPr lang="en-US" sz="4800" b="1" dirty="0">
                  <a:solidFill>
                    <a:schemeClr val="accent5"/>
                  </a:solidFill>
                </a:rPr>
                <a:t>ASPU Impact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Only </a:t>
              </a:r>
              <a:br>
                <a:rPr lang="en-US" sz="3200" dirty="0"/>
              </a:br>
              <a:r>
                <a:rPr lang="en-US" sz="3200" dirty="0"/>
                <a:t>Revenue From Voice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219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Voice ASPU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E04813D6-0208-30F8-DB9F-E92CFE210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075435"/>
              </p:ext>
            </p:extLst>
          </p:nvPr>
        </p:nvGraphicFramePr>
        <p:xfrm>
          <a:off x="445182" y="1430435"/>
          <a:ext cx="11301637" cy="51227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Voice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voice-only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Voice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voice-only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Voice ARPU Uplift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voice-only revenue per subscriber for the target group. Calculated by subtracting the Pre ARPU from the Post ARPU.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Voice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Control group's voice-only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Voice 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voice-only revenue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Voice ARPU Uplift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voice-only revenue per subscriber for the control group. Calculated by subtracting the Pre ARPU from the Post ARPU.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Voice ARPU Impact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voice-only revenue impact per subscriber. Calculated by finding the difference between the target group and the control group.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Incremental Voice Revenue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incremental voice-only revenue for this cohort.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83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76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Voice ASPU KPIs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495D5C-0439-C347-E7DA-6EB4359C68AF}"/>
              </a:ext>
            </a:extLst>
          </p:cNvPr>
          <p:cNvSpPr/>
          <p:nvPr/>
        </p:nvSpPr>
        <p:spPr>
          <a:xfrm>
            <a:off x="445182" y="1430435"/>
            <a:ext cx="11301637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06C114-B52E-0C6C-4150-E869F17A97BD}"/>
              </a:ext>
            </a:extLst>
          </p:cNvPr>
          <p:cNvSpPr/>
          <p:nvPr/>
        </p:nvSpPr>
        <p:spPr>
          <a:xfrm>
            <a:off x="622299" y="1593850"/>
            <a:ext cx="10947402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386681-8B1B-94E6-9FAC-FE1D407C7ECE}"/>
              </a:ext>
            </a:extLst>
          </p:cNvPr>
          <p:cNvSpPr/>
          <p:nvPr/>
        </p:nvSpPr>
        <p:spPr>
          <a:xfrm>
            <a:off x="526713" y="1517715"/>
            <a:ext cx="1113857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B1C9808F-35CB-BD91-B67D-25D3DA24D6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087495"/>
              </p:ext>
            </p:extLst>
          </p:nvPr>
        </p:nvGraphicFramePr>
        <p:xfrm>
          <a:off x="818147" y="1694046"/>
          <a:ext cx="10555706" cy="459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29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3216571" y="2881168"/>
            <a:ext cx="5562600" cy="2015711"/>
            <a:chOff x="3241260" y="2645084"/>
            <a:chExt cx="5562600" cy="201571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3241260" y="2645084"/>
              <a:ext cx="55626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800" b="1" dirty="0">
                  <a:solidFill>
                    <a:schemeClr val="accent5"/>
                  </a:solidFill>
                </a:rPr>
                <a:t>MOU Impact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</a:t>
              </a:r>
            </a:p>
            <a:p>
              <a:pPr algn="ctr" defTabSz="914400"/>
              <a:r>
                <a:rPr lang="en-US" sz="3200" dirty="0"/>
                <a:t>Minutes of Usage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9352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MOU Impact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8556DDB8-4207-416A-FBDC-527CDEB62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293940"/>
              </p:ext>
            </p:extLst>
          </p:nvPr>
        </p:nvGraphicFramePr>
        <p:xfrm>
          <a:off x="445182" y="1430435"/>
          <a:ext cx="11301637" cy="51243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MOU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minutes of usage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MOU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minutes of usage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MOU Uplift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minutes of usage per subscriber for the target group. Calculated by subtracting the Pre MOU from the Post MOU.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MOU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Control group's minutes of usage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MOU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minutes of usage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MOU Uplift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minutes of usage per subscriber for the control group. Calculated by subtracting the Pre MOU from the Post MOU.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MOU Impact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minutes of usage impact per subscriber. Calculated by finding the difference between the target group and the control group.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039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MOU Impact KPIs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F6E182F-5747-B3A2-D39A-1A924E9CBB55}"/>
              </a:ext>
            </a:extLst>
          </p:cNvPr>
          <p:cNvSpPr/>
          <p:nvPr/>
        </p:nvSpPr>
        <p:spPr>
          <a:xfrm>
            <a:off x="445182" y="1430435"/>
            <a:ext cx="11301637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E800977-70F2-5481-9F90-8F8B3C8E3F9D}"/>
              </a:ext>
            </a:extLst>
          </p:cNvPr>
          <p:cNvSpPr/>
          <p:nvPr/>
        </p:nvSpPr>
        <p:spPr>
          <a:xfrm>
            <a:off x="622299" y="1593850"/>
            <a:ext cx="10947402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0C737B7-C8C0-F70F-26C1-B19AC697A94A}"/>
              </a:ext>
            </a:extLst>
          </p:cNvPr>
          <p:cNvSpPr/>
          <p:nvPr/>
        </p:nvSpPr>
        <p:spPr>
          <a:xfrm>
            <a:off x="526713" y="1517715"/>
            <a:ext cx="1113857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3407E1-C9CD-7C42-8868-6EFCBA8A19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7513949"/>
              </p:ext>
            </p:extLst>
          </p:nvPr>
        </p:nvGraphicFramePr>
        <p:xfrm>
          <a:off x="818147" y="1694046"/>
          <a:ext cx="10555706" cy="459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7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3216571" y="2766868"/>
            <a:ext cx="5562600" cy="2508153"/>
            <a:chOff x="3241260" y="2645084"/>
            <a:chExt cx="5562600" cy="2508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3241260" y="2645084"/>
              <a:ext cx="55626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800" b="1" dirty="0">
                  <a:solidFill>
                    <a:schemeClr val="accent5"/>
                  </a:solidFill>
                </a:rPr>
                <a:t>MB Impact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Data </a:t>
              </a:r>
              <a:br>
                <a:rPr lang="en-US" sz="3200" dirty="0"/>
              </a:br>
              <a:r>
                <a:rPr lang="en-US" sz="3200" dirty="0"/>
                <a:t>Usage (In Megabytes) </a:t>
              </a:r>
              <a:br>
                <a:rPr lang="en-US" sz="3200" dirty="0"/>
              </a:br>
              <a:r>
                <a:rPr lang="en-US" sz="3200" dirty="0"/>
                <a:t>per subscriber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615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E680083E-602A-0EBC-3CB2-80CE89488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343" y="369841"/>
            <a:ext cx="11495314" cy="5800944"/>
          </a:xfrm>
          <a:prstGeom prst="rect">
            <a:avLst/>
          </a:prstGeom>
        </p:spPr>
      </p:pic>
      <p:sp>
        <p:nvSpPr>
          <p:cNvPr id="3" name="Title 10">
            <a:extLst>
              <a:ext uri="{FF2B5EF4-FFF2-40B4-BE49-F238E27FC236}">
                <a16:creationId xmlns:a16="http://schemas.microsoft.com/office/drawing/2014/main" id="{02A44E88-62FC-78A3-C124-87628FDBBDF1}"/>
              </a:ext>
            </a:extLst>
          </p:cNvPr>
          <p:cNvSpPr txBox="1">
            <a:spLocks/>
          </p:cNvSpPr>
          <p:nvPr/>
        </p:nvSpPr>
        <p:spPr>
          <a:xfrm>
            <a:off x="1551116" y="1734888"/>
            <a:ext cx="9089769" cy="674799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/>
            <a:r>
              <a:rPr lang="en-US" sz="3200" b="1" kern="1200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Thank You For Downloading These Templates</a:t>
            </a:r>
            <a:endParaRPr lang="en-US" sz="3200" b="1" kern="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7602372B-D7F0-460E-AA93-C18657E21290}"/>
              </a:ext>
            </a:extLst>
          </p:cNvPr>
          <p:cNvSpPr txBox="1">
            <a:spLocks/>
          </p:cNvSpPr>
          <p:nvPr/>
        </p:nvSpPr>
        <p:spPr>
          <a:xfrm>
            <a:off x="1414685" y="2731859"/>
            <a:ext cx="5456015" cy="2009672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>
              <a:spcAft>
                <a:spcPts val="1800"/>
              </a:spcAft>
            </a:pPr>
            <a:r>
              <a:rPr lang="en-US" sz="2000" kern="0" dirty="0">
                <a:solidFill>
                  <a:schemeClr val="tx1"/>
                </a:solidFill>
              </a:rPr>
              <a:t>Along with these 40 essential metrics, we’ve also included a handy list of definitions and an explanation of how to calculate the main key performance indicators (KPIs). </a:t>
            </a:r>
          </a:p>
          <a:p>
            <a:pPr algn="ctr" defTabSz="914400">
              <a:spcAft>
                <a:spcPts val="1800"/>
              </a:spcAft>
            </a:pPr>
            <a:r>
              <a:rPr lang="en-US" sz="2000" kern="0" dirty="0">
                <a:solidFill>
                  <a:schemeClr val="tx1"/>
                </a:solidFill>
              </a:rPr>
              <a:t>We hope you find these helpful.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339C29F-885B-0A2B-A81B-568D552383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05165" y="2594823"/>
            <a:ext cx="3737007" cy="249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7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MB Impact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19A04AED-5B46-1D8B-9969-AA40DFD45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638531"/>
              </p:ext>
            </p:extLst>
          </p:nvPr>
        </p:nvGraphicFramePr>
        <p:xfrm>
          <a:off x="445182" y="1430435"/>
          <a:ext cx="11301637" cy="51243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MB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data usage in megabytes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MB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data usage in megabytes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MB Uplift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data usage per subscriber for the target group. Calculated by subtracting the Pre MB from the Post MB.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MB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Control group's data usage in megabytes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before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ymbol" panose="05050102010706020507" pitchFamily="18" charset="2"/>
                          <a:cs typeface="Symbol" panose="05050102010706020507" pitchFamily="18" charset="2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MB per Sub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data usage in megabytes per subscriber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MB Uplift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data usage per subscriber for the control group. Calculated by subtracting the Pre MB from the Post M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517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MB Impact 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data usage impact per subscriber. Calculated by finding the difference between the target group and the control group.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906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schemeClr val="bg1"/>
                </a:solidFill>
              </a:rPr>
              <a:t>MB Impact KPIs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495D5C-0439-C347-E7DA-6EB4359C68AF}"/>
              </a:ext>
            </a:extLst>
          </p:cNvPr>
          <p:cNvSpPr/>
          <p:nvPr/>
        </p:nvSpPr>
        <p:spPr>
          <a:xfrm>
            <a:off x="445182" y="1430435"/>
            <a:ext cx="11301637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06C114-B52E-0C6C-4150-E869F17A97BD}"/>
              </a:ext>
            </a:extLst>
          </p:cNvPr>
          <p:cNvSpPr/>
          <p:nvPr/>
        </p:nvSpPr>
        <p:spPr>
          <a:xfrm>
            <a:off x="622299" y="1593850"/>
            <a:ext cx="10947402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386681-8B1B-94E6-9FAC-FE1D407C7ECE}"/>
              </a:ext>
            </a:extLst>
          </p:cNvPr>
          <p:cNvSpPr/>
          <p:nvPr/>
        </p:nvSpPr>
        <p:spPr>
          <a:xfrm>
            <a:off x="526713" y="1517715"/>
            <a:ext cx="1113857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5ACD7B9-F58C-D457-74B5-C8682DA9A1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785148"/>
              </p:ext>
            </p:extLst>
          </p:nvPr>
        </p:nvGraphicFramePr>
        <p:xfrm>
          <a:off x="818147" y="1694046"/>
          <a:ext cx="10555706" cy="459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09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raphic 92">
            <a:extLst>
              <a:ext uri="{FF2B5EF4-FFF2-40B4-BE49-F238E27FC236}">
                <a16:creationId xmlns:a16="http://schemas.microsoft.com/office/drawing/2014/main" id="{FBB1E669-67BA-353A-92FA-414F079F3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343" y="369841"/>
            <a:ext cx="11495314" cy="5800944"/>
          </a:xfrm>
          <a:prstGeom prst="rect">
            <a:avLst/>
          </a:prstGeom>
        </p:spPr>
      </p:pic>
      <p:grpSp>
        <p:nvGrpSpPr>
          <p:cNvPr id="97" name="Group 96">
            <a:extLst>
              <a:ext uri="{FF2B5EF4-FFF2-40B4-BE49-F238E27FC236}">
                <a16:creationId xmlns:a16="http://schemas.microsoft.com/office/drawing/2014/main" id="{127BE3CE-7246-D0A7-5BBF-F78B9F7FA8C9}"/>
              </a:ext>
            </a:extLst>
          </p:cNvPr>
          <p:cNvGrpSpPr/>
          <p:nvPr/>
        </p:nvGrpSpPr>
        <p:grpSpPr>
          <a:xfrm>
            <a:off x="2090057" y="2008184"/>
            <a:ext cx="8011886" cy="2858088"/>
            <a:chOff x="3062514" y="1409530"/>
            <a:chExt cx="6066972" cy="285808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E843B3D-26CE-B5B4-758D-282C2E81CEF7}"/>
                </a:ext>
              </a:extLst>
            </p:cNvPr>
            <p:cNvSpPr txBox="1"/>
            <p:nvPr/>
          </p:nvSpPr>
          <p:spPr>
            <a:xfrm>
              <a:off x="3062514" y="1409530"/>
              <a:ext cx="6066972" cy="162437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n-US" sz="4800" b="1" kern="1200" dirty="0">
                  <a:solidFill>
                    <a:schemeClr val="accent5"/>
                  </a:solidFill>
                  <a:effectLst/>
                  <a:ea typeface="+mn-ea"/>
                  <a:cs typeface="+mn-cs"/>
                </a:rPr>
                <a:t>Absolutdata is Your </a:t>
              </a:r>
              <a:br>
                <a:rPr lang="en-US" sz="4800" b="1" kern="1200" dirty="0">
                  <a:solidFill>
                    <a:schemeClr val="accent5"/>
                  </a:solidFill>
                  <a:effectLst/>
                  <a:ea typeface="+mn-ea"/>
                  <a:cs typeface="+mn-cs"/>
                </a:rPr>
              </a:br>
              <a:r>
                <a:rPr lang="en-US" sz="4800" b="1" kern="1200" dirty="0">
                  <a:solidFill>
                    <a:schemeClr val="accent5"/>
                  </a:solidFill>
                  <a:effectLst/>
                  <a:ea typeface="+mn-ea"/>
                  <a:cs typeface="+mn-cs"/>
                </a:rPr>
                <a:t>AI &amp; Analytics Partner</a:t>
              </a:r>
              <a:endParaRPr lang="en-IN" sz="4800" b="1" dirty="0">
                <a:solidFill>
                  <a:schemeClr val="accent5"/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92D5B44-34FD-DEBA-F555-8B0CBB2A28CF}"/>
                </a:ext>
              </a:extLst>
            </p:cNvPr>
            <p:cNvSpPr txBox="1"/>
            <p:nvPr/>
          </p:nvSpPr>
          <p:spPr>
            <a:xfrm>
              <a:off x="3535122" y="3080203"/>
              <a:ext cx="5121756" cy="118741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n-US" sz="2800" dirty="0"/>
                <a:t>And NAVIK AI is telecom's go-to marketing intelligence solution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7293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id="{19ED5E0E-FEB6-CED7-7816-3E5817BAA2EE}"/>
              </a:ext>
            </a:extLst>
          </p:cNvPr>
          <p:cNvSpPr/>
          <p:nvPr/>
        </p:nvSpPr>
        <p:spPr>
          <a:xfrm>
            <a:off x="491192" y="1572537"/>
            <a:ext cx="5428343" cy="4886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8D803BC-28BD-1E44-7842-B7B1F4153D7B}"/>
              </a:ext>
            </a:extLst>
          </p:cNvPr>
          <p:cNvSpPr/>
          <p:nvPr/>
        </p:nvSpPr>
        <p:spPr>
          <a:xfrm>
            <a:off x="6272465" y="1572537"/>
            <a:ext cx="5428343" cy="4886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30960BF-037A-E41D-5E64-149BFA79D3EC}"/>
              </a:ext>
            </a:extLst>
          </p:cNvPr>
          <p:cNvGrpSpPr/>
          <p:nvPr/>
        </p:nvGrpSpPr>
        <p:grpSpPr>
          <a:xfrm>
            <a:off x="6901110" y="941617"/>
            <a:ext cx="4231347" cy="1148653"/>
            <a:chOff x="-3072216" y="1980895"/>
            <a:chExt cx="2516123" cy="857917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A740A9B-9368-F206-A100-C0189AAB58A4}"/>
                </a:ext>
              </a:extLst>
            </p:cNvPr>
            <p:cNvSpPr/>
            <p:nvPr/>
          </p:nvSpPr>
          <p:spPr>
            <a:xfrm>
              <a:off x="-3024687" y="2070240"/>
              <a:ext cx="2468594" cy="768572"/>
            </a:xfrm>
            <a:custGeom>
              <a:avLst/>
              <a:gdLst>
                <a:gd name="connsiteX0" fmla="*/ 0 w 2468594"/>
                <a:gd name="connsiteY0" fmla="*/ 26003 h 768572"/>
                <a:gd name="connsiteX1" fmla="*/ 46577 w 2468594"/>
                <a:gd name="connsiteY1" fmla="*/ 768572 h 768572"/>
                <a:gd name="connsiteX2" fmla="*/ 2386203 w 2468594"/>
                <a:gd name="connsiteY2" fmla="*/ 665131 h 768572"/>
                <a:gd name="connsiteX3" fmla="*/ 2468595 w 2468594"/>
                <a:gd name="connsiteY3" fmla="*/ 0 h 768572"/>
                <a:gd name="connsiteX4" fmla="*/ 0 w 2468594"/>
                <a:gd name="connsiteY4" fmla="*/ 26003 h 76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594" h="768572">
                  <a:moveTo>
                    <a:pt x="0" y="26003"/>
                  </a:moveTo>
                  <a:lnTo>
                    <a:pt x="46577" y="768572"/>
                  </a:lnTo>
                  <a:lnTo>
                    <a:pt x="2386203" y="665131"/>
                  </a:lnTo>
                  <a:lnTo>
                    <a:pt x="2468595" y="0"/>
                  </a:lnTo>
                  <a:lnTo>
                    <a:pt x="0" y="26003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C57C61B-68FF-839D-A7A5-5598F367F4D4}"/>
                </a:ext>
              </a:extLst>
            </p:cNvPr>
            <p:cNvSpPr/>
            <p:nvPr/>
          </p:nvSpPr>
          <p:spPr>
            <a:xfrm>
              <a:off x="-3072216" y="2021376"/>
              <a:ext cx="2465735" cy="761237"/>
            </a:xfrm>
            <a:custGeom>
              <a:avLst/>
              <a:gdLst>
                <a:gd name="connsiteX0" fmla="*/ 2461068 w 2465735"/>
                <a:gd name="connsiteY0" fmla="*/ 761143 h 761237"/>
                <a:gd name="connsiteX1" fmla="*/ 2461068 w 2465735"/>
                <a:gd name="connsiteY1" fmla="*/ 761143 h 761237"/>
                <a:gd name="connsiteX2" fmla="*/ 4666 w 2465735"/>
                <a:gd name="connsiteY2" fmla="*/ 747236 h 761237"/>
                <a:gd name="connsiteX3" fmla="*/ 1046 w 2465735"/>
                <a:gd name="connsiteY3" fmla="*/ 745522 h 761237"/>
                <a:gd name="connsiteX4" fmla="*/ 94 w 2465735"/>
                <a:gd name="connsiteY4" fmla="*/ 741521 h 761237"/>
                <a:gd name="connsiteX5" fmla="*/ 140683 w 2465735"/>
                <a:gd name="connsiteY5" fmla="*/ 47816 h 761237"/>
                <a:gd name="connsiteX6" fmla="*/ 145255 w 2465735"/>
                <a:gd name="connsiteY6" fmla="*/ 44006 h 761237"/>
                <a:gd name="connsiteX7" fmla="*/ 2408871 w 2465735"/>
                <a:gd name="connsiteY7" fmla="*/ 0 h 761237"/>
                <a:gd name="connsiteX8" fmla="*/ 2413729 w 2465735"/>
                <a:gd name="connsiteY8" fmla="*/ 4477 h 761237"/>
                <a:gd name="connsiteX9" fmla="*/ 2465735 w 2465735"/>
                <a:gd name="connsiteY9" fmla="*/ 756095 h 761237"/>
                <a:gd name="connsiteX10" fmla="*/ 2464497 w 2465735"/>
                <a:gd name="connsiteY10" fmla="*/ 759714 h 761237"/>
                <a:gd name="connsiteX11" fmla="*/ 2461068 w 2465735"/>
                <a:gd name="connsiteY11" fmla="*/ 761238 h 761237"/>
                <a:gd name="connsiteX12" fmla="*/ 10476 w 2465735"/>
                <a:gd name="connsiteY12" fmla="*/ 737711 h 761237"/>
                <a:gd name="connsiteX13" fmla="*/ 2455925 w 2465735"/>
                <a:gd name="connsiteY13" fmla="*/ 751618 h 761237"/>
                <a:gd name="connsiteX14" fmla="*/ 2404585 w 2465735"/>
                <a:gd name="connsiteY14" fmla="*/ 9620 h 761237"/>
                <a:gd name="connsiteX15" fmla="*/ 149255 w 2465735"/>
                <a:gd name="connsiteY15" fmla="*/ 53435 h 761237"/>
                <a:gd name="connsiteX16" fmla="*/ 10476 w 2465735"/>
                <a:gd name="connsiteY16" fmla="*/ 737711 h 76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5735" h="761237">
                  <a:moveTo>
                    <a:pt x="2461068" y="761143"/>
                  </a:moveTo>
                  <a:lnTo>
                    <a:pt x="2461068" y="761143"/>
                  </a:lnTo>
                  <a:lnTo>
                    <a:pt x="4666" y="747236"/>
                  </a:lnTo>
                  <a:cubicBezTo>
                    <a:pt x="3237" y="747236"/>
                    <a:pt x="1904" y="746570"/>
                    <a:pt x="1046" y="745522"/>
                  </a:cubicBezTo>
                  <a:cubicBezTo>
                    <a:pt x="189" y="744379"/>
                    <a:pt x="-192" y="742950"/>
                    <a:pt x="94" y="741521"/>
                  </a:cubicBezTo>
                  <a:lnTo>
                    <a:pt x="140683" y="47816"/>
                  </a:lnTo>
                  <a:cubicBezTo>
                    <a:pt x="141159" y="45625"/>
                    <a:pt x="143064" y="44006"/>
                    <a:pt x="145255" y="44006"/>
                  </a:cubicBezTo>
                  <a:lnTo>
                    <a:pt x="2408871" y="0"/>
                  </a:lnTo>
                  <a:cubicBezTo>
                    <a:pt x="2411729" y="0"/>
                    <a:pt x="2413538" y="1905"/>
                    <a:pt x="2413729" y="4477"/>
                  </a:cubicBezTo>
                  <a:lnTo>
                    <a:pt x="2465735" y="756095"/>
                  </a:lnTo>
                  <a:cubicBezTo>
                    <a:pt x="2465735" y="757428"/>
                    <a:pt x="2465354" y="758761"/>
                    <a:pt x="2464497" y="759714"/>
                  </a:cubicBezTo>
                  <a:cubicBezTo>
                    <a:pt x="2463640" y="760667"/>
                    <a:pt x="2462306" y="761238"/>
                    <a:pt x="2461068" y="761238"/>
                  </a:cubicBezTo>
                  <a:close/>
                  <a:moveTo>
                    <a:pt x="10476" y="737711"/>
                  </a:moveTo>
                  <a:lnTo>
                    <a:pt x="2455925" y="751618"/>
                  </a:lnTo>
                  <a:lnTo>
                    <a:pt x="2404585" y="9620"/>
                  </a:lnTo>
                  <a:lnTo>
                    <a:pt x="149255" y="53435"/>
                  </a:lnTo>
                  <a:lnTo>
                    <a:pt x="10476" y="737711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EE097EBC-D95E-7941-D0BB-3CBC542E1D8D}"/>
                </a:ext>
              </a:extLst>
            </p:cNvPr>
            <p:cNvSpPr/>
            <p:nvPr/>
          </p:nvSpPr>
          <p:spPr>
            <a:xfrm>
              <a:off x="-3024687" y="2081194"/>
              <a:ext cx="1424749" cy="757618"/>
            </a:xfrm>
            <a:custGeom>
              <a:avLst/>
              <a:gdLst>
                <a:gd name="connsiteX0" fmla="*/ 833342 w 1424749"/>
                <a:gd name="connsiteY0" fmla="*/ 369284 h 757618"/>
                <a:gd name="connsiteX1" fmla="*/ 1356265 w 1424749"/>
                <a:gd name="connsiteY1" fmla="*/ 33337 h 757618"/>
                <a:gd name="connsiteX2" fmla="*/ 1424750 w 1424749"/>
                <a:gd name="connsiteY2" fmla="*/ 0 h 757618"/>
                <a:gd name="connsiteX3" fmla="*/ 0 w 1424749"/>
                <a:gd name="connsiteY3" fmla="*/ 15049 h 757618"/>
                <a:gd name="connsiteX4" fmla="*/ 46577 w 1424749"/>
                <a:gd name="connsiteY4" fmla="*/ 757619 h 757618"/>
                <a:gd name="connsiteX5" fmla="*/ 560832 w 1424749"/>
                <a:gd name="connsiteY5" fmla="*/ 734854 h 757618"/>
                <a:gd name="connsiteX6" fmla="*/ 833342 w 1424749"/>
                <a:gd name="connsiteY6" fmla="*/ 369284 h 7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4749" h="757618">
                  <a:moveTo>
                    <a:pt x="833342" y="369284"/>
                  </a:moveTo>
                  <a:cubicBezTo>
                    <a:pt x="980504" y="210883"/>
                    <a:pt x="1154811" y="98870"/>
                    <a:pt x="1356265" y="33337"/>
                  </a:cubicBezTo>
                  <a:cubicBezTo>
                    <a:pt x="1378839" y="21431"/>
                    <a:pt x="1401699" y="10382"/>
                    <a:pt x="1424750" y="0"/>
                  </a:cubicBezTo>
                  <a:lnTo>
                    <a:pt x="0" y="15049"/>
                  </a:lnTo>
                  <a:lnTo>
                    <a:pt x="46577" y="757619"/>
                  </a:lnTo>
                  <a:lnTo>
                    <a:pt x="560832" y="734854"/>
                  </a:lnTo>
                  <a:cubicBezTo>
                    <a:pt x="626936" y="598551"/>
                    <a:pt x="717709" y="476631"/>
                    <a:pt x="833342" y="369284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EE7F8CA-39E7-A43D-5D74-104748042250}"/>
                </a:ext>
              </a:extLst>
            </p:cNvPr>
            <p:cNvSpPr/>
            <p:nvPr/>
          </p:nvSpPr>
          <p:spPr>
            <a:xfrm>
              <a:off x="-1882354" y="1980895"/>
              <a:ext cx="1069371" cy="29432"/>
            </a:xfrm>
            <a:custGeom>
              <a:avLst/>
              <a:gdLst>
                <a:gd name="connsiteX0" fmla="*/ 4763 w 1069371"/>
                <a:gd name="connsiteY0" fmla="*/ 29432 h 29432"/>
                <a:gd name="connsiteX1" fmla="*/ 0 w 1069371"/>
                <a:gd name="connsiteY1" fmla="*/ 24765 h 29432"/>
                <a:gd name="connsiteX2" fmla="*/ 4667 w 1069371"/>
                <a:gd name="connsiteY2" fmla="*/ 19907 h 29432"/>
                <a:gd name="connsiteX3" fmla="*/ 1064609 w 1069371"/>
                <a:gd name="connsiteY3" fmla="*/ 0 h 29432"/>
                <a:gd name="connsiteX4" fmla="*/ 1064609 w 1069371"/>
                <a:gd name="connsiteY4" fmla="*/ 0 h 29432"/>
                <a:gd name="connsiteX5" fmla="*/ 1069372 w 1069371"/>
                <a:gd name="connsiteY5" fmla="*/ 4667 h 29432"/>
                <a:gd name="connsiteX6" fmla="*/ 1064705 w 1069371"/>
                <a:gd name="connsiteY6" fmla="*/ 9525 h 29432"/>
                <a:gd name="connsiteX7" fmla="*/ 4763 w 1069371"/>
                <a:gd name="connsiteY7" fmla="*/ 29432 h 29432"/>
                <a:gd name="connsiteX8" fmla="*/ 4763 w 1069371"/>
                <a:gd name="connsiteY8" fmla="*/ 29432 h 2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371" h="29432">
                  <a:moveTo>
                    <a:pt x="4763" y="29432"/>
                  </a:moveTo>
                  <a:cubicBezTo>
                    <a:pt x="2191" y="29432"/>
                    <a:pt x="0" y="27337"/>
                    <a:pt x="0" y="24765"/>
                  </a:cubicBezTo>
                  <a:cubicBezTo>
                    <a:pt x="0" y="22098"/>
                    <a:pt x="2000" y="20003"/>
                    <a:pt x="4667" y="19907"/>
                  </a:cubicBezTo>
                  <a:lnTo>
                    <a:pt x="1064609" y="0"/>
                  </a:lnTo>
                  <a:lnTo>
                    <a:pt x="1064609" y="0"/>
                  </a:lnTo>
                  <a:cubicBezTo>
                    <a:pt x="1067181" y="0"/>
                    <a:pt x="1069372" y="2096"/>
                    <a:pt x="1069372" y="4667"/>
                  </a:cubicBezTo>
                  <a:cubicBezTo>
                    <a:pt x="1069372" y="7334"/>
                    <a:pt x="1067372" y="9430"/>
                    <a:pt x="1064705" y="9525"/>
                  </a:cubicBezTo>
                  <a:lnTo>
                    <a:pt x="4763" y="29432"/>
                  </a:lnTo>
                  <a:lnTo>
                    <a:pt x="4763" y="29432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7E29EF4-6C4F-71C3-FE54-7452B9C86598}"/>
                </a:ext>
              </a:extLst>
            </p:cNvPr>
            <p:cNvSpPr/>
            <p:nvPr/>
          </p:nvSpPr>
          <p:spPr>
            <a:xfrm>
              <a:off x="-1925883" y="2812237"/>
              <a:ext cx="1241488" cy="16383"/>
            </a:xfrm>
            <a:custGeom>
              <a:avLst/>
              <a:gdLst>
                <a:gd name="connsiteX0" fmla="*/ 1236726 w 1241488"/>
                <a:gd name="connsiteY0" fmla="*/ 16383 h 16383"/>
                <a:gd name="connsiteX1" fmla="*/ 1236726 w 1241488"/>
                <a:gd name="connsiteY1" fmla="*/ 16383 h 16383"/>
                <a:gd name="connsiteX2" fmla="*/ 4763 w 1241488"/>
                <a:gd name="connsiteY2" fmla="*/ 9525 h 16383"/>
                <a:gd name="connsiteX3" fmla="*/ 0 w 1241488"/>
                <a:gd name="connsiteY3" fmla="*/ 4763 h 16383"/>
                <a:gd name="connsiteX4" fmla="*/ 4763 w 1241488"/>
                <a:gd name="connsiteY4" fmla="*/ 0 h 16383"/>
                <a:gd name="connsiteX5" fmla="*/ 1236726 w 1241488"/>
                <a:gd name="connsiteY5" fmla="*/ 6858 h 16383"/>
                <a:gd name="connsiteX6" fmla="*/ 1241489 w 1241488"/>
                <a:gd name="connsiteY6" fmla="*/ 11621 h 16383"/>
                <a:gd name="connsiteX7" fmla="*/ 1236726 w 1241488"/>
                <a:gd name="connsiteY7" fmla="*/ 16383 h 1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488" h="16383">
                  <a:moveTo>
                    <a:pt x="1236726" y="16383"/>
                  </a:moveTo>
                  <a:lnTo>
                    <a:pt x="1236726" y="16383"/>
                  </a:lnTo>
                  <a:lnTo>
                    <a:pt x="4763" y="9525"/>
                  </a:lnTo>
                  <a:cubicBezTo>
                    <a:pt x="2096" y="9525"/>
                    <a:pt x="0" y="7334"/>
                    <a:pt x="0" y="4763"/>
                  </a:cubicBezTo>
                  <a:cubicBezTo>
                    <a:pt x="0" y="2096"/>
                    <a:pt x="1715" y="95"/>
                    <a:pt x="4763" y="0"/>
                  </a:cubicBezTo>
                  <a:lnTo>
                    <a:pt x="1236726" y="6858"/>
                  </a:lnTo>
                  <a:cubicBezTo>
                    <a:pt x="1239393" y="6858"/>
                    <a:pt x="1241489" y="9049"/>
                    <a:pt x="1241489" y="11621"/>
                  </a:cubicBezTo>
                  <a:cubicBezTo>
                    <a:pt x="1241489" y="14192"/>
                    <a:pt x="1239298" y="16383"/>
                    <a:pt x="1236726" y="16383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07" name="Text Placeholder 5">
            <a:extLst>
              <a:ext uri="{FF2B5EF4-FFF2-40B4-BE49-F238E27FC236}">
                <a16:creationId xmlns:a16="http://schemas.microsoft.com/office/drawing/2014/main" id="{ED8032EC-F4EB-9152-4A0E-0C5060F7BBFA}"/>
              </a:ext>
            </a:extLst>
          </p:cNvPr>
          <p:cNvSpPr txBox="1">
            <a:spLocks/>
          </p:cNvSpPr>
          <p:nvPr/>
        </p:nvSpPr>
        <p:spPr>
          <a:xfrm>
            <a:off x="801153" y="2276294"/>
            <a:ext cx="4808420" cy="286902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>
              <a:spcAft>
                <a:spcPts val="1200"/>
              </a:spcAft>
            </a:pPr>
            <a:r>
              <a:rPr lang="en-US" sz="1600" kern="0" dirty="0"/>
              <a:t>We’ve worked with telecommunications companies for decades, and we know how to turn your data into optimal marketing campaign recommendations. </a:t>
            </a:r>
          </a:p>
          <a:p>
            <a:pPr algn="ctr" defTabSz="914400">
              <a:spcAft>
                <a:spcPts val="1200"/>
              </a:spcAft>
            </a:pPr>
            <a:r>
              <a:rPr lang="en-US" sz="1600" kern="0" dirty="0"/>
              <a:t>We can help you automate all aspects of marketing campaign management for increased customer retention and ROI. </a:t>
            </a:r>
          </a:p>
          <a:p>
            <a:pPr algn="ctr" defTabSz="914400">
              <a:spcAft>
                <a:spcPts val="1200"/>
              </a:spcAft>
            </a:pPr>
            <a:r>
              <a:rPr lang="en-US" sz="1600" kern="0" dirty="0"/>
              <a:t>If you need help coming up with attractive offers or optimizing your spending, we have the expertise and the platform to do it. </a:t>
            </a:r>
          </a:p>
        </p:txBody>
      </p:sp>
      <p:sp>
        <p:nvSpPr>
          <p:cNvPr id="111" name="Text Placeholder 5">
            <a:extLst>
              <a:ext uri="{FF2B5EF4-FFF2-40B4-BE49-F238E27FC236}">
                <a16:creationId xmlns:a16="http://schemas.microsoft.com/office/drawing/2014/main" id="{EA5D7374-E471-6C08-5C48-11C6E21A3CE0}"/>
              </a:ext>
            </a:extLst>
          </p:cNvPr>
          <p:cNvSpPr txBox="1">
            <a:spLocks/>
          </p:cNvSpPr>
          <p:nvPr/>
        </p:nvSpPr>
        <p:spPr>
          <a:xfrm>
            <a:off x="6582426" y="2276294"/>
            <a:ext cx="4808420" cy="2869021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algn="ctr" defTabSz="914400">
              <a:spcAft>
                <a:spcPts val="1200"/>
              </a:spcAft>
              <a:buFont typeface="Arial"/>
              <a:buNone/>
            </a:pPr>
            <a:r>
              <a:rPr lang="en-US" sz="1600" kern="0" dirty="0" err="1"/>
              <a:t>Absolutdata</a:t>
            </a:r>
            <a:r>
              <a:rPr lang="en-US" sz="1600" kern="0" dirty="0"/>
              <a:t> has been recognized in 5 different Gartner Hype Cycle reports as a featured vendor of Digital Twin of a Customer (</a:t>
            </a:r>
            <a:r>
              <a:rPr lang="en-US" sz="1600" kern="0" dirty="0" err="1"/>
              <a:t>DToC</a:t>
            </a:r>
            <a:r>
              <a:rPr lang="en-US" sz="1600" kern="0" dirty="0"/>
              <a:t>) technology. This is the same tech that powers the NAVIK Marketing AI platform. </a:t>
            </a:r>
          </a:p>
          <a:p>
            <a:pPr indent="0" algn="ctr" defTabSz="914400">
              <a:spcAft>
                <a:spcPts val="1200"/>
              </a:spcAft>
              <a:buFont typeface="Arial"/>
              <a:buNone/>
            </a:pPr>
            <a:r>
              <a:rPr lang="en-US" sz="1600" kern="0" dirty="0"/>
              <a:t>If campaign planning and execution, churn control, and campaign ROI maximization are your strategic priorities for 2023, reach out to us.</a:t>
            </a:r>
          </a:p>
        </p:txBody>
      </p:sp>
      <p:sp>
        <p:nvSpPr>
          <p:cNvPr id="113" name="Text Placeholder 7">
            <a:extLst>
              <a:ext uri="{FF2B5EF4-FFF2-40B4-BE49-F238E27FC236}">
                <a16:creationId xmlns:a16="http://schemas.microsoft.com/office/drawing/2014/main" id="{A4CC5787-0354-1C6F-0746-FE255F2ED847}"/>
              </a:ext>
            </a:extLst>
          </p:cNvPr>
          <p:cNvSpPr txBox="1">
            <a:spLocks/>
          </p:cNvSpPr>
          <p:nvPr/>
        </p:nvSpPr>
        <p:spPr>
          <a:xfrm>
            <a:off x="8094169" y="1296868"/>
            <a:ext cx="1845228" cy="438150"/>
          </a:xfrm>
          <a:prstGeom prst="rect">
            <a:avLst/>
          </a:prstGeom>
        </p:spPr>
        <p:txBody>
          <a:bodyPr anchor="ctr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/>
            <a:r>
              <a:rPr lang="en-US" sz="2000" b="1" kern="0" spc="300" dirty="0">
                <a:solidFill>
                  <a:schemeClr val="bg1"/>
                </a:solidFill>
              </a:rPr>
              <a:t>TRUSTED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F99E241-FA42-7C76-4396-74386548EB87}"/>
              </a:ext>
            </a:extLst>
          </p:cNvPr>
          <p:cNvGrpSpPr/>
          <p:nvPr/>
        </p:nvGrpSpPr>
        <p:grpSpPr>
          <a:xfrm>
            <a:off x="1077468" y="941617"/>
            <a:ext cx="4231347" cy="1148653"/>
            <a:chOff x="-3072216" y="1980895"/>
            <a:chExt cx="2516123" cy="857917"/>
          </a:xfrm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400706D4-4E05-53C7-1E98-D7A09EA01547}"/>
                </a:ext>
              </a:extLst>
            </p:cNvPr>
            <p:cNvSpPr/>
            <p:nvPr/>
          </p:nvSpPr>
          <p:spPr>
            <a:xfrm>
              <a:off x="-3024687" y="2070240"/>
              <a:ext cx="2468594" cy="768572"/>
            </a:xfrm>
            <a:custGeom>
              <a:avLst/>
              <a:gdLst>
                <a:gd name="connsiteX0" fmla="*/ 0 w 2468594"/>
                <a:gd name="connsiteY0" fmla="*/ 26003 h 768572"/>
                <a:gd name="connsiteX1" fmla="*/ 46577 w 2468594"/>
                <a:gd name="connsiteY1" fmla="*/ 768572 h 768572"/>
                <a:gd name="connsiteX2" fmla="*/ 2386203 w 2468594"/>
                <a:gd name="connsiteY2" fmla="*/ 665131 h 768572"/>
                <a:gd name="connsiteX3" fmla="*/ 2468595 w 2468594"/>
                <a:gd name="connsiteY3" fmla="*/ 0 h 768572"/>
                <a:gd name="connsiteX4" fmla="*/ 0 w 2468594"/>
                <a:gd name="connsiteY4" fmla="*/ 26003 h 76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594" h="768572">
                  <a:moveTo>
                    <a:pt x="0" y="26003"/>
                  </a:moveTo>
                  <a:lnTo>
                    <a:pt x="46577" y="768572"/>
                  </a:lnTo>
                  <a:lnTo>
                    <a:pt x="2386203" y="665131"/>
                  </a:lnTo>
                  <a:lnTo>
                    <a:pt x="2468595" y="0"/>
                  </a:lnTo>
                  <a:lnTo>
                    <a:pt x="0" y="26003"/>
                  </a:lnTo>
                  <a:close/>
                </a:path>
              </a:pathLst>
            </a:cu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62F0D35-35EC-D3FB-C7EC-E9BD5E9B18AC}"/>
                </a:ext>
              </a:extLst>
            </p:cNvPr>
            <p:cNvSpPr/>
            <p:nvPr/>
          </p:nvSpPr>
          <p:spPr>
            <a:xfrm>
              <a:off x="-3072216" y="2021376"/>
              <a:ext cx="2465735" cy="761237"/>
            </a:xfrm>
            <a:custGeom>
              <a:avLst/>
              <a:gdLst>
                <a:gd name="connsiteX0" fmla="*/ 2461068 w 2465735"/>
                <a:gd name="connsiteY0" fmla="*/ 761143 h 761237"/>
                <a:gd name="connsiteX1" fmla="*/ 2461068 w 2465735"/>
                <a:gd name="connsiteY1" fmla="*/ 761143 h 761237"/>
                <a:gd name="connsiteX2" fmla="*/ 4666 w 2465735"/>
                <a:gd name="connsiteY2" fmla="*/ 747236 h 761237"/>
                <a:gd name="connsiteX3" fmla="*/ 1046 w 2465735"/>
                <a:gd name="connsiteY3" fmla="*/ 745522 h 761237"/>
                <a:gd name="connsiteX4" fmla="*/ 94 w 2465735"/>
                <a:gd name="connsiteY4" fmla="*/ 741521 h 761237"/>
                <a:gd name="connsiteX5" fmla="*/ 140683 w 2465735"/>
                <a:gd name="connsiteY5" fmla="*/ 47816 h 761237"/>
                <a:gd name="connsiteX6" fmla="*/ 145255 w 2465735"/>
                <a:gd name="connsiteY6" fmla="*/ 44006 h 761237"/>
                <a:gd name="connsiteX7" fmla="*/ 2408871 w 2465735"/>
                <a:gd name="connsiteY7" fmla="*/ 0 h 761237"/>
                <a:gd name="connsiteX8" fmla="*/ 2413729 w 2465735"/>
                <a:gd name="connsiteY8" fmla="*/ 4477 h 761237"/>
                <a:gd name="connsiteX9" fmla="*/ 2465735 w 2465735"/>
                <a:gd name="connsiteY9" fmla="*/ 756095 h 761237"/>
                <a:gd name="connsiteX10" fmla="*/ 2464497 w 2465735"/>
                <a:gd name="connsiteY10" fmla="*/ 759714 h 761237"/>
                <a:gd name="connsiteX11" fmla="*/ 2461068 w 2465735"/>
                <a:gd name="connsiteY11" fmla="*/ 761238 h 761237"/>
                <a:gd name="connsiteX12" fmla="*/ 10476 w 2465735"/>
                <a:gd name="connsiteY12" fmla="*/ 737711 h 761237"/>
                <a:gd name="connsiteX13" fmla="*/ 2455925 w 2465735"/>
                <a:gd name="connsiteY13" fmla="*/ 751618 h 761237"/>
                <a:gd name="connsiteX14" fmla="*/ 2404585 w 2465735"/>
                <a:gd name="connsiteY14" fmla="*/ 9620 h 761237"/>
                <a:gd name="connsiteX15" fmla="*/ 149255 w 2465735"/>
                <a:gd name="connsiteY15" fmla="*/ 53435 h 761237"/>
                <a:gd name="connsiteX16" fmla="*/ 10476 w 2465735"/>
                <a:gd name="connsiteY16" fmla="*/ 737711 h 76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65735" h="761237">
                  <a:moveTo>
                    <a:pt x="2461068" y="761143"/>
                  </a:moveTo>
                  <a:lnTo>
                    <a:pt x="2461068" y="761143"/>
                  </a:lnTo>
                  <a:lnTo>
                    <a:pt x="4666" y="747236"/>
                  </a:lnTo>
                  <a:cubicBezTo>
                    <a:pt x="3237" y="747236"/>
                    <a:pt x="1904" y="746570"/>
                    <a:pt x="1046" y="745522"/>
                  </a:cubicBezTo>
                  <a:cubicBezTo>
                    <a:pt x="189" y="744379"/>
                    <a:pt x="-192" y="742950"/>
                    <a:pt x="94" y="741521"/>
                  </a:cubicBezTo>
                  <a:lnTo>
                    <a:pt x="140683" y="47816"/>
                  </a:lnTo>
                  <a:cubicBezTo>
                    <a:pt x="141159" y="45625"/>
                    <a:pt x="143064" y="44006"/>
                    <a:pt x="145255" y="44006"/>
                  </a:cubicBezTo>
                  <a:lnTo>
                    <a:pt x="2408871" y="0"/>
                  </a:lnTo>
                  <a:cubicBezTo>
                    <a:pt x="2411729" y="0"/>
                    <a:pt x="2413538" y="1905"/>
                    <a:pt x="2413729" y="4477"/>
                  </a:cubicBezTo>
                  <a:lnTo>
                    <a:pt x="2465735" y="756095"/>
                  </a:lnTo>
                  <a:cubicBezTo>
                    <a:pt x="2465735" y="757428"/>
                    <a:pt x="2465354" y="758761"/>
                    <a:pt x="2464497" y="759714"/>
                  </a:cubicBezTo>
                  <a:cubicBezTo>
                    <a:pt x="2463640" y="760667"/>
                    <a:pt x="2462306" y="761238"/>
                    <a:pt x="2461068" y="761238"/>
                  </a:cubicBezTo>
                  <a:close/>
                  <a:moveTo>
                    <a:pt x="10476" y="737711"/>
                  </a:moveTo>
                  <a:lnTo>
                    <a:pt x="2455925" y="751618"/>
                  </a:lnTo>
                  <a:lnTo>
                    <a:pt x="2404585" y="9620"/>
                  </a:lnTo>
                  <a:lnTo>
                    <a:pt x="149255" y="53435"/>
                  </a:lnTo>
                  <a:lnTo>
                    <a:pt x="10476" y="73771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04914D58-E01E-CF95-09EE-45C6E605079C}"/>
                </a:ext>
              </a:extLst>
            </p:cNvPr>
            <p:cNvSpPr/>
            <p:nvPr/>
          </p:nvSpPr>
          <p:spPr>
            <a:xfrm>
              <a:off x="-3024687" y="2081194"/>
              <a:ext cx="1424749" cy="757618"/>
            </a:xfrm>
            <a:custGeom>
              <a:avLst/>
              <a:gdLst>
                <a:gd name="connsiteX0" fmla="*/ 833342 w 1424749"/>
                <a:gd name="connsiteY0" fmla="*/ 369284 h 757618"/>
                <a:gd name="connsiteX1" fmla="*/ 1356265 w 1424749"/>
                <a:gd name="connsiteY1" fmla="*/ 33337 h 757618"/>
                <a:gd name="connsiteX2" fmla="*/ 1424750 w 1424749"/>
                <a:gd name="connsiteY2" fmla="*/ 0 h 757618"/>
                <a:gd name="connsiteX3" fmla="*/ 0 w 1424749"/>
                <a:gd name="connsiteY3" fmla="*/ 15049 h 757618"/>
                <a:gd name="connsiteX4" fmla="*/ 46577 w 1424749"/>
                <a:gd name="connsiteY4" fmla="*/ 757619 h 757618"/>
                <a:gd name="connsiteX5" fmla="*/ 560832 w 1424749"/>
                <a:gd name="connsiteY5" fmla="*/ 734854 h 757618"/>
                <a:gd name="connsiteX6" fmla="*/ 833342 w 1424749"/>
                <a:gd name="connsiteY6" fmla="*/ 369284 h 75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4749" h="757618">
                  <a:moveTo>
                    <a:pt x="833342" y="369284"/>
                  </a:moveTo>
                  <a:cubicBezTo>
                    <a:pt x="980504" y="210883"/>
                    <a:pt x="1154811" y="98870"/>
                    <a:pt x="1356265" y="33337"/>
                  </a:cubicBezTo>
                  <a:cubicBezTo>
                    <a:pt x="1378839" y="21431"/>
                    <a:pt x="1401699" y="10382"/>
                    <a:pt x="1424750" y="0"/>
                  </a:cubicBezTo>
                  <a:lnTo>
                    <a:pt x="0" y="15049"/>
                  </a:lnTo>
                  <a:lnTo>
                    <a:pt x="46577" y="757619"/>
                  </a:lnTo>
                  <a:lnTo>
                    <a:pt x="560832" y="734854"/>
                  </a:lnTo>
                  <a:cubicBezTo>
                    <a:pt x="626936" y="598551"/>
                    <a:pt x="717709" y="476631"/>
                    <a:pt x="833342" y="369284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7F6689F-159E-CEFC-DFBB-B681B1B579AF}"/>
                </a:ext>
              </a:extLst>
            </p:cNvPr>
            <p:cNvSpPr/>
            <p:nvPr/>
          </p:nvSpPr>
          <p:spPr>
            <a:xfrm>
              <a:off x="-1882354" y="1980895"/>
              <a:ext cx="1069371" cy="29432"/>
            </a:xfrm>
            <a:custGeom>
              <a:avLst/>
              <a:gdLst>
                <a:gd name="connsiteX0" fmla="*/ 4763 w 1069371"/>
                <a:gd name="connsiteY0" fmla="*/ 29432 h 29432"/>
                <a:gd name="connsiteX1" fmla="*/ 0 w 1069371"/>
                <a:gd name="connsiteY1" fmla="*/ 24765 h 29432"/>
                <a:gd name="connsiteX2" fmla="*/ 4667 w 1069371"/>
                <a:gd name="connsiteY2" fmla="*/ 19907 h 29432"/>
                <a:gd name="connsiteX3" fmla="*/ 1064609 w 1069371"/>
                <a:gd name="connsiteY3" fmla="*/ 0 h 29432"/>
                <a:gd name="connsiteX4" fmla="*/ 1064609 w 1069371"/>
                <a:gd name="connsiteY4" fmla="*/ 0 h 29432"/>
                <a:gd name="connsiteX5" fmla="*/ 1069372 w 1069371"/>
                <a:gd name="connsiteY5" fmla="*/ 4667 h 29432"/>
                <a:gd name="connsiteX6" fmla="*/ 1064705 w 1069371"/>
                <a:gd name="connsiteY6" fmla="*/ 9525 h 29432"/>
                <a:gd name="connsiteX7" fmla="*/ 4763 w 1069371"/>
                <a:gd name="connsiteY7" fmla="*/ 29432 h 29432"/>
                <a:gd name="connsiteX8" fmla="*/ 4763 w 1069371"/>
                <a:gd name="connsiteY8" fmla="*/ 29432 h 2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371" h="29432">
                  <a:moveTo>
                    <a:pt x="4763" y="29432"/>
                  </a:moveTo>
                  <a:cubicBezTo>
                    <a:pt x="2191" y="29432"/>
                    <a:pt x="0" y="27337"/>
                    <a:pt x="0" y="24765"/>
                  </a:cubicBezTo>
                  <a:cubicBezTo>
                    <a:pt x="0" y="22098"/>
                    <a:pt x="2000" y="20003"/>
                    <a:pt x="4667" y="19907"/>
                  </a:cubicBezTo>
                  <a:lnTo>
                    <a:pt x="1064609" y="0"/>
                  </a:lnTo>
                  <a:lnTo>
                    <a:pt x="1064609" y="0"/>
                  </a:lnTo>
                  <a:cubicBezTo>
                    <a:pt x="1067181" y="0"/>
                    <a:pt x="1069372" y="2096"/>
                    <a:pt x="1069372" y="4667"/>
                  </a:cubicBezTo>
                  <a:cubicBezTo>
                    <a:pt x="1069372" y="7334"/>
                    <a:pt x="1067372" y="9430"/>
                    <a:pt x="1064705" y="9525"/>
                  </a:cubicBezTo>
                  <a:lnTo>
                    <a:pt x="4763" y="29432"/>
                  </a:lnTo>
                  <a:lnTo>
                    <a:pt x="4763" y="2943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C80506E-F529-312C-8B7B-A580CBD3B183}"/>
                </a:ext>
              </a:extLst>
            </p:cNvPr>
            <p:cNvSpPr/>
            <p:nvPr/>
          </p:nvSpPr>
          <p:spPr>
            <a:xfrm>
              <a:off x="-1925883" y="2812237"/>
              <a:ext cx="1241488" cy="16383"/>
            </a:xfrm>
            <a:custGeom>
              <a:avLst/>
              <a:gdLst>
                <a:gd name="connsiteX0" fmla="*/ 1236726 w 1241488"/>
                <a:gd name="connsiteY0" fmla="*/ 16383 h 16383"/>
                <a:gd name="connsiteX1" fmla="*/ 1236726 w 1241488"/>
                <a:gd name="connsiteY1" fmla="*/ 16383 h 16383"/>
                <a:gd name="connsiteX2" fmla="*/ 4763 w 1241488"/>
                <a:gd name="connsiteY2" fmla="*/ 9525 h 16383"/>
                <a:gd name="connsiteX3" fmla="*/ 0 w 1241488"/>
                <a:gd name="connsiteY3" fmla="*/ 4763 h 16383"/>
                <a:gd name="connsiteX4" fmla="*/ 4763 w 1241488"/>
                <a:gd name="connsiteY4" fmla="*/ 0 h 16383"/>
                <a:gd name="connsiteX5" fmla="*/ 1236726 w 1241488"/>
                <a:gd name="connsiteY5" fmla="*/ 6858 h 16383"/>
                <a:gd name="connsiteX6" fmla="*/ 1241489 w 1241488"/>
                <a:gd name="connsiteY6" fmla="*/ 11621 h 16383"/>
                <a:gd name="connsiteX7" fmla="*/ 1236726 w 1241488"/>
                <a:gd name="connsiteY7" fmla="*/ 16383 h 1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488" h="16383">
                  <a:moveTo>
                    <a:pt x="1236726" y="16383"/>
                  </a:moveTo>
                  <a:lnTo>
                    <a:pt x="1236726" y="16383"/>
                  </a:lnTo>
                  <a:lnTo>
                    <a:pt x="4763" y="9525"/>
                  </a:lnTo>
                  <a:cubicBezTo>
                    <a:pt x="2096" y="9525"/>
                    <a:pt x="0" y="7334"/>
                    <a:pt x="0" y="4763"/>
                  </a:cubicBezTo>
                  <a:cubicBezTo>
                    <a:pt x="0" y="2096"/>
                    <a:pt x="1715" y="95"/>
                    <a:pt x="4763" y="0"/>
                  </a:cubicBezTo>
                  <a:lnTo>
                    <a:pt x="1236726" y="6858"/>
                  </a:lnTo>
                  <a:cubicBezTo>
                    <a:pt x="1239393" y="6858"/>
                    <a:pt x="1241489" y="9049"/>
                    <a:pt x="1241489" y="11621"/>
                  </a:cubicBezTo>
                  <a:cubicBezTo>
                    <a:pt x="1241489" y="14192"/>
                    <a:pt x="1239298" y="16383"/>
                    <a:pt x="1236726" y="16383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12" name="Text Placeholder 6">
            <a:extLst>
              <a:ext uri="{FF2B5EF4-FFF2-40B4-BE49-F238E27FC236}">
                <a16:creationId xmlns:a16="http://schemas.microsoft.com/office/drawing/2014/main" id="{57AFCAEB-CCD1-56B1-9F0B-89400B28E6BD}"/>
              </a:ext>
            </a:extLst>
          </p:cNvPr>
          <p:cNvSpPr txBox="1">
            <a:spLocks/>
          </p:cNvSpPr>
          <p:nvPr/>
        </p:nvSpPr>
        <p:spPr>
          <a:xfrm>
            <a:off x="1653486" y="1296868"/>
            <a:ext cx="3079310" cy="438150"/>
          </a:xfrm>
          <a:prstGeom prst="rect">
            <a:avLst/>
          </a:prstGeom>
        </p:spPr>
        <p:txBody>
          <a:bodyPr anchor="ctr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defTabSz="914400"/>
            <a:r>
              <a:rPr lang="en-US" sz="2000" b="1" kern="0" spc="300" dirty="0">
                <a:solidFill>
                  <a:schemeClr val="bg1"/>
                </a:solidFill>
              </a:rPr>
              <a:t>EXPERIENCED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F918620A-C115-539C-D9B5-24106ACA8931}"/>
              </a:ext>
            </a:extLst>
          </p:cNvPr>
          <p:cNvGrpSpPr/>
          <p:nvPr/>
        </p:nvGrpSpPr>
        <p:grpSpPr>
          <a:xfrm>
            <a:off x="1327930" y="5370735"/>
            <a:ext cx="3754866" cy="721452"/>
            <a:chOff x="1327930" y="5307235"/>
            <a:chExt cx="3754866" cy="721452"/>
          </a:xfrm>
        </p:grpSpPr>
        <p:sp>
          <p:nvSpPr>
            <p:cNvPr id="132" name="Rectangle: Rounded Corners 131">
              <a:hlinkClick r:id="rId3"/>
              <a:extLst>
                <a:ext uri="{FF2B5EF4-FFF2-40B4-BE49-F238E27FC236}">
                  <a16:creationId xmlns:a16="http://schemas.microsoft.com/office/drawing/2014/main" id="{558777C9-7CED-B53F-B189-790DDC452D43}"/>
                </a:ext>
              </a:extLst>
            </p:cNvPr>
            <p:cNvSpPr/>
            <p:nvPr/>
          </p:nvSpPr>
          <p:spPr>
            <a:xfrm>
              <a:off x="1327930" y="5307235"/>
              <a:ext cx="3754865" cy="721452"/>
            </a:xfrm>
            <a:prstGeom prst="roundRect">
              <a:avLst>
                <a:gd name="adj" fmla="val 23004"/>
              </a:avLst>
            </a:prstGeom>
            <a:solidFill>
              <a:schemeClr val="bg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600"/>
            </a:p>
          </p:txBody>
        </p:sp>
        <p:sp>
          <p:nvSpPr>
            <p:cNvPr id="133" name="TextBox 132">
              <a:hlinkClick r:id="rId3"/>
              <a:extLst>
                <a:ext uri="{FF2B5EF4-FFF2-40B4-BE49-F238E27FC236}">
                  <a16:creationId xmlns:a16="http://schemas.microsoft.com/office/drawing/2014/main" id="{67B75B88-220E-683C-BB8D-FA21C2F61ECA}"/>
                </a:ext>
              </a:extLst>
            </p:cNvPr>
            <p:cNvSpPr txBox="1"/>
            <p:nvPr/>
          </p:nvSpPr>
          <p:spPr>
            <a:xfrm>
              <a:off x="1562100" y="5351341"/>
              <a:ext cx="2319338" cy="61419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Autofit/>
            </a:bodyPr>
            <a:lstStyle/>
            <a:p>
              <a:pPr algn="ctr" fontAlgn="b"/>
              <a:r>
                <a:rPr lang="en-US" sz="1600" b="1" i="0" strike="noStrike" dirty="0">
                  <a:solidFill>
                    <a:schemeClr val="bg1"/>
                  </a:solidFill>
                  <a:effectLst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Get a free expert consultation</a:t>
              </a:r>
              <a:endParaRPr lang="en-US" sz="1600" b="1" i="0" strike="noStrike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4" name="Freeform: Shape 133">
              <a:hlinkClick r:id="rId3"/>
              <a:extLst>
                <a:ext uri="{FF2B5EF4-FFF2-40B4-BE49-F238E27FC236}">
                  <a16:creationId xmlns:a16="http://schemas.microsoft.com/office/drawing/2014/main" id="{C535FE47-8329-2D45-EEA7-EB9C4DC8AD99}"/>
                </a:ext>
              </a:extLst>
            </p:cNvPr>
            <p:cNvSpPr/>
            <p:nvPr/>
          </p:nvSpPr>
          <p:spPr>
            <a:xfrm>
              <a:off x="4020886" y="5307235"/>
              <a:ext cx="1061910" cy="721321"/>
            </a:xfrm>
            <a:custGeom>
              <a:avLst/>
              <a:gdLst>
                <a:gd name="connsiteX0" fmla="*/ 196236 w 972648"/>
                <a:gd name="connsiteY0" fmla="*/ 0 h 660689"/>
                <a:gd name="connsiteX1" fmla="*/ 196236 w 972648"/>
                <a:gd name="connsiteY1" fmla="*/ 0 h 660689"/>
                <a:gd name="connsiteX2" fmla="*/ 8172 w 972648"/>
                <a:gd name="connsiteY2" fmla="*/ 325658 h 660689"/>
                <a:gd name="connsiteX3" fmla="*/ 0 w 972648"/>
                <a:gd name="connsiteY3" fmla="*/ 330345 h 660689"/>
                <a:gd name="connsiteX4" fmla="*/ 8172 w 972648"/>
                <a:gd name="connsiteY4" fmla="*/ 335031 h 660689"/>
                <a:gd name="connsiteX5" fmla="*/ 196236 w 972648"/>
                <a:gd name="connsiteY5" fmla="*/ 660689 h 660689"/>
                <a:gd name="connsiteX6" fmla="*/ 196236 w 972648"/>
                <a:gd name="connsiteY6" fmla="*/ 660689 h 660689"/>
                <a:gd name="connsiteX7" fmla="*/ 843226 w 972648"/>
                <a:gd name="connsiteY7" fmla="*/ 660689 h 660689"/>
                <a:gd name="connsiteX8" fmla="*/ 972648 w 972648"/>
                <a:gd name="connsiteY8" fmla="*/ 531267 h 660689"/>
                <a:gd name="connsiteX9" fmla="*/ 972648 w 972648"/>
                <a:gd name="connsiteY9" fmla="*/ 129422 h 660689"/>
                <a:gd name="connsiteX10" fmla="*/ 843226 w 972648"/>
                <a:gd name="connsiteY10" fmla="*/ 0 h 660689"/>
                <a:gd name="connsiteX11" fmla="*/ 196236 w 972648"/>
                <a:gd name="connsiteY11" fmla="*/ 0 h 66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2648" h="660689">
                  <a:moveTo>
                    <a:pt x="196236" y="0"/>
                  </a:moveTo>
                  <a:lnTo>
                    <a:pt x="196236" y="0"/>
                  </a:lnTo>
                  <a:cubicBezTo>
                    <a:pt x="196236" y="134349"/>
                    <a:pt x="124615" y="258484"/>
                    <a:pt x="8172" y="325658"/>
                  </a:cubicBezTo>
                  <a:lnTo>
                    <a:pt x="0" y="330345"/>
                  </a:lnTo>
                  <a:lnTo>
                    <a:pt x="8172" y="335031"/>
                  </a:lnTo>
                  <a:cubicBezTo>
                    <a:pt x="124495" y="402206"/>
                    <a:pt x="196236" y="526340"/>
                    <a:pt x="196236" y="660689"/>
                  </a:cubicBezTo>
                  <a:lnTo>
                    <a:pt x="196236" y="660689"/>
                  </a:lnTo>
                  <a:cubicBezTo>
                    <a:pt x="196236" y="660689"/>
                    <a:pt x="843226" y="660689"/>
                    <a:pt x="843226" y="660689"/>
                  </a:cubicBezTo>
                  <a:cubicBezTo>
                    <a:pt x="914727" y="660689"/>
                    <a:pt x="972648" y="602768"/>
                    <a:pt x="972648" y="531267"/>
                  </a:cubicBezTo>
                  <a:lnTo>
                    <a:pt x="972648" y="129422"/>
                  </a:lnTo>
                  <a:cubicBezTo>
                    <a:pt x="972648" y="57921"/>
                    <a:pt x="914727" y="0"/>
                    <a:pt x="843226" y="0"/>
                  </a:cubicBezTo>
                  <a:lnTo>
                    <a:pt x="196236" y="0"/>
                  </a:lnTo>
                  <a:close/>
                </a:path>
              </a:pathLst>
            </a:custGeom>
            <a:solidFill>
              <a:srgbClr val="FFFFFF"/>
            </a:solidFill>
            <a:ln w="11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600"/>
            </a:p>
          </p:txBody>
        </p:sp>
        <p:grpSp>
          <p:nvGrpSpPr>
            <p:cNvPr id="135" name="Graphic 128">
              <a:extLst>
                <a:ext uri="{FF2B5EF4-FFF2-40B4-BE49-F238E27FC236}">
                  <a16:creationId xmlns:a16="http://schemas.microsoft.com/office/drawing/2014/main" id="{6304740C-E1D8-1BE5-52DF-A82983E25591}"/>
                </a:ext>
              </a:extLst>
            </p:cNvPr>
            <p:cNvGrpSpPr/>
            <p:nvPr/>
          </p:nvGrpSpPr>
          <p:grpSpPr>
            <a:xfrm>
              <a:off x="4478239" y="5510983"/>
              <a:ext cx="372469" cy="376797"/>
              <a:chOff x="4317647" y="5556514"/>
              <a:chExt cx="341160" cy="345125"/>
            </a:xfrm>
            <a:solidFill>
              <a:srgbClr val="25BCAF"/>
            </a:solidFill>
          </p:grpSpPr>
          <p:sp>
            <p:nvSpPr>
              <p:cNvPr id="136" name="Freeform: Shape 135">
                <a:hlinkClick r:id="rId3"/>
                <a:extLst>
                  <a:ext uri="{FF2B5EF4-FFF2-40B4-BE49-F238E27FC236}">
                    <a16:creationId xmlns:a16="http://schemas.microsoft.com/office/drawing/2014/main" id="{65E50237-E15F-0102-2C09-58D266C0562F}"/>
                  </a:ext>
                </a:extLst>
              </p:cNvPr>
              <p:cNvSpPr/>
              <p:nvPr/>
            </p:nvSpPr>
            <p:spPr>
              <a:xfrm>
                <a:off x="4393955" y="5636787"/>
                <a:ext cx="264852" cy="264852"/>
              </a:xfrm>
              <a:custGeom>
                <a:avLst/>
                <a:gdLst>
                  <a:gd name="connsiteX0" fmla="*/ 224235 w 264852"/>
                  <a:gd name="connsiteY0" fmla="*/ 34368 h 264852"/>
                  <a:gd name="connsiteX1" fmla="*/ 0 w 264852"/>
                  <a:gd name="connsiteY1" fmla="*/ 0 h 264852"/>
                  <a:gd name="connsiteX2" fmla="*/ 34368 w 264852"/>
                  <a:gd name="connsiteY2" fmla="*/ 224235 h 264852"/>
                  <a:gd name="connsiteX3" fmla="*/ 96015 w 264852"/>
                  <a:gd name="connsiteY3" fmla="*/ 162589 h 264852"/>
                  <a:gd name="connsiteX4" fmla="*/ 198279 w 264852"/>
                  <a:gd name="connsiteY4" fmla="*/ 264853 h 264852"/>
                  <a:gd name="connsiteX5" fmla="*/ 264853 w 264852"/>
                  <a:gd name="connsiteY5" fmla="*/ 198279 h 264852"/>
                  <a:gd name="connsiteX6" fmla="*/ 162709 w 264852"/>
                  <a:gd name="connsiteY6" fmla="*/ 96015 h 264852"/>
                  <a:gd name="connsiteX7" fmla="*/ 224235 w 264852"/>
                  <a:gd name="connsiteY7" fmla="*/ 34368 h 26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4852" h="264852">
                    <a:moveTo>
                      <a:pt x="224235" y="34368"/>
                    </a:moveTo>
                    <a:lnTo>
                      <a:pt x="0" y="0"/>
                    </a:lnTo>
                    <a:lnTo>
                      <a:pt x="34368" y="224235"/>
                    </a:lnTo>
                    <a:lnTo>
                      <a:pt x="96015" y="162589"/>
                    </a:lnTo>
                    <a:lnTo>
                      <a:pt x="198279" y="264853"/>
                    </a:lnTo>
                    <a:lnTo>
                      <a:pt x="264853" y="198279"/>
                    </a:lnTo>
                    <a:lnTo>
                      <a:pt x="162709" y="96015"/>
                    </a:lnTo>
                    <a:lnTo>
                      <a:pt x="224235" y="34368"/>
                    </a:lnTo>
                    <a:close/>
                  </a:path>
                </a:pathLst>
              </a:custGeom>
              <a:solidFill>
                <a:schemeClr val="bg2"/>
              </a:solidFill>
              <a:ln w="119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600"/>
              </a:p>
            </p:txBody>
          </p:sp>
          <p:grpSp>
            <p:nvGrpSpPr>
              <p:cNvPr id="137" name="Graphic 128">
                <a:extLst>
                  <a:ext uri="{FF2B5EF4-FFF2-40B4-BE49-F238E27FC236}">
                    <a16:creationId xmlns:a16="http://schemas.microsoft.com/office/drawing/2014/main" id="{5788F022-4926-30C6-B148-6B751AEBFAE2}"/>
                  </a:ext>
                </a:extLst>
              </p:cNvPr>
              <p:cNvGrpSpPr/>
              <p:nvPr/>
            </p:nvGrpSpPr>
            <p:grpSpPr>
              <a:xfrm>
                <a:off x="4317647" y="5556514"/>
                <a:ext cx="170760" cy="155618"/>
                <a:chOff x="4317647" y="5556514"/>
                <a:chExt cx="170760" cy="155618"/>
              </a:xfrm>
            </p:grpSpPr>
            <p:sp>
              <p:nvSpPr>
                <p:cNvPr id="138" name="Freeform: Shape 137">
                  <a:hlinkClick r:id="rId3"/>
                  <a:extLst>
                    <a:ext uri="{FF2B5EF4-FFF2-40B4-BE49-F238E27FC236}">
                      <a16:creationId xmlns:a16="http://schemas.microsoft.com/office/drawing/2014/main" id="{11CA8173-93A4-009C-96C3-D22BB84BECED}"/>
                    </a:ext>
                  </a:extLst>
                </p:cNvPr>
                <p:cNvSpPr/>
                <p:nvPr/>
              </p:nvSpPr>
              <p:spPr>
                <a:xfrm>
                  <a:off x="4332788" y="5556514"/>
                  <a:ext cx="42419" cy="51552"/>
                </a:xfrm>
                <a:custGeom>
                  <a:avLst/>
                  <a:gdLst>
                    <a:gd name="connsiteX0" fmla="*/ 0 w 42419"/>
                    <a:gd name="connsiteY0" fmla="*/ 0 h 51552"/>
                    <a:gd name="connsiteX1" fmla="*/ 42420 w 42419"/>
                    <a:gd name="connsiteY1" fmla="*/ 51553 h 51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2419" h="51552">
                      <a:moveTo>
                        <a:pt x="0" y="0"/>
                      </a:moveTo>
                      <a:lnTo>
                        <a:pt x="42420" y="51553"/>
                      </a:lnTo>
                    </a:path>
                  </a:pathLst>
                </a:custGeom>
                <a:ln w="25400" cap="rnd">
                  <a:solidFill>
                    <a:schemeClr val="bg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  <p:sp>
              <p:nvSpPr>
                <p:cNvPr id="139" name="Freeform: Shape 138">
                  <a:hlinkClick r:id="rId4"/>
                  <a:extLst>
                    <a:ext uri="{FF2B5EF4-FFF2-40B4-BE49-F238E27FC236}">
                      <a16:creationId xmlns:a16="http://schemas.microsoft.com/office/drawing/2014/main" id="{5312D2BF-1EAC-ABED-35AF-7ABB8FA543A1}"/>
                    </a:ext>
                  </a:extLst>
                </p:cNvPr>
                <p:cNvSpPr/>
                <p:nvPr/>
              </p:nvSpPr>
              <p:spPr>
                <a:xfrm>
                  <a:off x="4436855" y="5571656"/>
                  <a:ext cx="51552" cy="42419"/>
                </a:xfrm>
                <a:custGeom>
                  <a:avLst/>
                  <a:gdLst>
                    <a:gd name="connsiteX0" fmla="*/ 51552 w 51552"/>
                    <a:gd name="connsiteY0" fmla="*/ 0 h 42419"/>
                    <a:gd name="connsiteX1" fmla="*/ 0 w 51552"/>
                    <a:gd name="connsiteY1" fmla="*/ 42420 h 42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552" h="42419">
                      <a:moveTo>
                        <a:pt x="51552" y="0"/>
                      </a:moveTo>
                      <a:lnTo>
                        <a:pt x="0" y="42420"/>
                      </a:lnTo>
                    </a:path>
                  </a:pathLst>
                </a:custGeom>
                <a:ln w="25400" cap="rnd">
                  <a:solidFill>
                    <a:schemeClr val="bg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  <p:sp>
              <p:nvSpPr>
                <p:cNvPr id="140" name="Freeform: Shape 139">
                  <a:hlinkClick r:id="rId4"/>
                  <a:extLst>
                    <a:ext uri="{FF2B5EF4-FFF2-40B4-BE49-F238E27FC236}">
                      <a16:creationId xmlns:a16="http://schemas.microsoft.com/office/drawing/2014/main" id="{4F3B96A6-C109-960A-8F0A-CA4F9F789B7D}"/>
                    </a:ext>
                  </a:extLst>
                </p:cNvPr>
                <p:cNvSpPr/>
                <p:nvPr/>
              </p:nvSpPr>
              <p:spPr>
                <a:xfrm>
                  <a:off x="4317647" y="5669714"/>
                  <a:ext cx="51552" cy="42419"/>
                </a:xfrm>
                <a:custGeom>
                  <a:avLst/>
                  <a:gdLst>
                    <a:gd name="connsiteX0" fmla="*/ 51553 w 51552"/>
                    <a:gd name="connsiteY0" fmla="*/ 0 h 42419"/>
                    <a:gd name="connsiteX1" fmla="*/ 0 w 51552"/>
                    <a:gd name="connsiteY1" fmla="*/ 42420 h 42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552" h="42419">
                      <a:moveTo>
                        <a:pt x="51553" y="0"/>
                      </a:moveTo>
                      <a:lnTo>
                        <a:pt x="0" y="42420"/>
                      </a:lnTo>
                    </a:path>
                  </a:pathLst>
                </a:custGeom>
                <a:ln w="25400" cap="rnd">
                  <a:solidFill>
                    <a:schemeClr val="bg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algn="just"/>
                  <a:endParaRPr lang="en-IN" sz="1600" dirty="0"/>
                </a:p>
              </p:txBody>
            </p:sp>
          </p:grp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A206BBB-C45C-D286-F6C4-1439F4C9688D}"/>
              </a:ext>
            </a:extLst>
          </p:cNvPr>
          <p:cNvGrpSpPr/>
          <p:nvPr/>
        </p:nvGrpSpPr>
        <p:grpSpPr>
          <a:xfrm>
            <a:off x="7109203" y="5370735"/>
            <a:ext cx="3754866" cy="721452"/>
            <a:chOff x="7109203" y="5307235"/>
            <a:chExt cx="3754866" cy="721452"/>
          </a:xfrm>
        </p:grpSpPr>
        <p:sp>
          <p:nvSpPr>
            <p:cNvPr id="143" name="Rectangle: Rounded Corners 142">
              <a:hlinkClick r:id="rId4"/>
              <a:extLst>
                <a:ext uri="{FF2B5EF4-FFF2-40B4-BE49-F238E27FC236}">
                  <a16:creationId xmlns:a16="http://schemas.microsoft.com/office/drawing/2014/main" id="{2B135341-B61F-4F38-0EB2-A94C28AC8423}"/>
                </a:ext>
              </a:extLst>
            </p:cNvPr>
            <p:cNvSpPr/>
            <p:nvPr/>
          </p:nvSpPr>
          <p:spPr>
            <a:xfrm>
              <a:off x="7109203" y="5307235"/>
              <a:ext cx="3754865" cy="721452"/>
            </a:xfrm>
            <a:prstGeom prst="roundRect">
              <a:avLst>
                <a:gd name="adj" fmla="val 23005"/>
              </a:avLst>
            </a:pr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N" sz="1600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6FF1EE73-7BA3-BCFA-0F3F-103EEE130649}"/>
                </a:ext>
              </a:extLst>
            </p:cNvPr>
            <p:cNvSpPr txBox="1"/>
            <p:nvPr/>
          </p:nvSpPr>
          <p:spPr>
            <a:xfrm>
              <a:off x="7343373" y="5351341"/>
              <a:ext cx="2319338" cy="61419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Autofit/>
            </a:bodyPr>
            <a:lstStyle/>
            <a:p>
              <a:pPr algn="ctr" fontAlgn="b"/>
              <a:r>
                <a:rPr lang="en-US" sz="1600" b="1" dirty="0">
                  <a:solidFill>
                    <a:schemeClr val="bg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Book a Demo of NAVIK </a:t>
              </a:r>
              <a:r>
                <a:rPr lang="en-US" sz="1600" b="1" dirty="0" err="1">
                  <a:solidFill>
                    <a:schemeClr val="bg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DToC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45" name="Freeform: Shape 144">
              <a:hlinkClick r:id="rId4"/>
              <a:extLst>
                <a:ext uri="{FF2B5EF4-FFF2-40B4-BE49-F238E27FC236}">
                  <a16:creationId xmlns:a16="http://schemas.microsoft.com/office/drawing/2014/main" id="{A52A8D8B-3D9C-27B1-F1F4-2BB8F5B0DF51}"/>
                </a:ext>
              </a:extLst>
            </p:cNvPr>
            <p:cNvSpPr/>
            <p:nvPr/>
          </p:nvSpPr>
          <p:spPr>
            <a:xfrm>
              <a:off x="9802159" y="5307235"/>
              <a:ext cx="1061910" cy="721321"/>
            </a:xfrm>
            <a:custGeom>
              <a:avLst/>
              <a:gdLst>
                <a:gd name="connsiteX0" fmla="*/ 196236 w 972648"/>
                <a:gd name="connsiteY0" fmla="*/ 0 h 660689"/>
                <a:gd name="connsiteX1" fmla="*/ 196236 w 972648"/>
                <a:gd name="connsiteY1" fmla="*/ 0 h 660689"/>
                <a:gd name="connsiteX2" fmla="*/ 8172 w 972648"/>
                <a:gd name="connsiteY2" fmla="*/ 325658 h 660689"/>
                <a:gd name="connsiteX3" fmla="*/ 0 w 972648"/>
                <a:gd name="connsiteY3" fmla="*/ 330345 h 660689"/>
                <a:gd name="connsiteX4" fmla="*/ 8172 w 972648"/>
                <a:gd name="connsiteY4" fmla="*/ 335031 h 660689"/>
                <a:gd name="connsiteX5" fmla="*/ 196236 w 972648"/>
                <a:gd name="connsiteY5" fmla="*/ 660689 h 660689"/>
                <a:gd name="connsiteX6" fmla="*/ 196236 w 972648"/>
                <a:gd name="connsiteY6" fmla="*/ 660689 h 660689"/>
                <a:gd name="connsiteX7" fmla="*/ 843226 w 972648"/>
                <a:gd name="connsiteY7" fmla="*/ 660689 h 660689"/>
                <a:gd name="connsiteX8" fmla="*/ 972648 w 972648"/>
                <a:gd name="connsiteY8" fmla="*/ 531267 h 660689"/>
                <a:gd name="connsiteX9" fmla="*/ 972648 w 972648"/>
                <a:gd name="connsiteY9" fmla="*/ 129422 h 660689"/>
                <a:gd name="connsiteX10" fmla="*/ 843226 w 972648"/>
                <a:gd name="connsiteY10" fmla="*/ 0 h 660689"/>
                <a:gd name="connsiteX11" fmla="*/ 196236 w 972648"/>
                <a:gd name="connsiteY11" fmla="*/ 0 h 66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72648" h="660689">
                  <a:moveTo>
                    <a:pt x="196236" y="0"/>
                  </a:moveTo>
                  <a:lnTo>
                    <a:pt x="196236" y="0"/>
                  </a:lnTo>
                  <a:cubicBezTo>
                    <a:pt x="196236" y="134349"/>
                    <a:pt x="124615" y="258484"/>
                    <a:pt x="8172" y="325658"/>
                  </a:cubicBezTo>
                  <a:lnTo>
                    <a:pt x="0" y="330345"/>
                  </a:lnTo>
                  <a:lnTo>
                    <a:pt x="8172" y="335031"/>
                  </a:lnTo>
                  <a:cubicBezTo>
                    <a:pt x="124495" y="402206"/>
                    <a:pt x="196236" y="526340"/>
                    <a:pt x="196236" y="660689"/>
                  </a:cubicBezTo>
                  <a:lnTo>
                    <a:pt x="196236" y="660689"/>
                  </a:lnTo>
                  <a:cubicBezTo>
                    <a:pt x="196236" y="660689"/>
                    <a:pt x="843226" y="660689"/>
                    <a:pt x="843226" y="660689"/>
                  </a:cubicBezTo>
                  <a:cubicBezTo>
                    <a:pt x="914727" y="660689"/>
                    <a:pt x="972648" y="602768"/>
                    <a:pt x="972648" y="531267"/>
                  </a:cubicBezTo>
                  <a:lnTo>
                    <a:pt x="972648" y="129422"/>
                  </a:lnTo>
                  <a:cubicBezTo>
                    <a:pt x="972648" y="57921"/>
                    <a:pt x="914727" y="0"/>
                    <a:pt x="843226" y="0"/>
                  </a:cubicBezTo>
                  <a:lnTo>
                    <a:pt x="196236" y="0"/>
                  </a:lnTo>
                  <a:close/>
                </a:path>
              </a:pathLst>
            </a:custGeom>
            <a:solidFill>
              <a:srgbClr val="FFFFFF"/>
            </a:solidFill>
            <a:ln w="119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sz="1600"/>
            </a:p>
          </p:txBody>
        </p:sp>
        <p:grpSp>
          <p:nvGrpSpPr>
            <p:cNvPr id="146" name="Graphic 128">
              <a:extLst>
                <a:ext uri="{FF2B5EF4-FFF2-40B4-BE49-F238E27FC236}">
                  <a16:creationId xmlns:a16="http://schemas.microsoft.com/office/drawing/2014/main" id="{B4D093B4-F306-5B0C-03A5-1987C5942EE6}"/>
                </a:ext>
              </a:extLst>
            </p:cNvPr>
            <p:cNvGrpSpPr/>
            <p:nvPr/>
          </p:nvGrpSpPr>
          <p:grpSpPr>
            <a:xfrm>
              <a:off x="10259512" y="5510983"/>
              <a:ext cx="372469" cy="376797"/>
              <a:chOff x="4317647" y="5556514"/>
              <a:chExt cx="341160" cy="345125"/>
            </a:xfrm>
            <a:solidFill>
              <a:schemeClr val="tx2"/>
            </a:solidFill>
          </p:grpSpPr>
          <p:sp>
            <p:nvSpPr>
              <p:cNvPr id="147" name="Freeform: Shape 146">
                <a:hlinkClick r:id="rId4"/>
                <a:extLst>
                  <a:ext uri="{FF2B5EF4-FFF2-40B4-BE49-F238E27FC236}">
                    <a16:creationId xmlns:a16="http://schemas.microsoft.com/office/drawing/2014/main" id="{24DD18E0-F8F3-227E-FBAA-F0137093EEE7}"/>
                  </a:ext>
                </a:extLst>
              </p:cNvPr>
              <p:cNvSpPr/>
              <p:nvPr/>
            </p:nvSpPr>
            <p:spPr>
              <a:xfrm>
                <a:off x="4393955" y="5636787"/>
                <a:ext cx="264852" cy="264852"/>
              </a:xfrm>
              <a:custGeom>
                <a:avLst/>
                <a:gdLst>
                  <a:gd name="connsiteX0" fmla="*/ 224235 w 264852"/>
                  <a:gd name="connsiteY0" fmla="*/ 34368 h 264852"/>
                  <a:gd name="connsiteX1" fmla="*/ 0 w 264852"/>
                  <a:gd name="connsiteY1" fmla="*/ 0 h 264852"/>
                  <a:gd name="connsiteX2" fmla="*/ 34368 w 264852"/>
                  <a:gd name="connsiteY2" fmla="*/ 224235 h 264852"/>
                  <a:gd name="connsiteX3" fmla="*/ 96015 w 264852"/>
                  <a:gd name="connsiteY3" fmla="*/ 162589 h 264852"/>
                  <a:gd name="connsiteX4" fmla="*/ 198279 w 264852"/>
                  <a:gd name="connsiteY4" fmla="*/ 264853 h 264852"/>
                  <a:gd name="connsiteX5" fmla="*/ 264853 w 264852"/>
                  <a:gd name="connsiteY5" fmla="*/ 198279 h 264852"/>
                  <a:gd name="connsiteX6" fmla="*/ 162709 w 264852"/>
                  <a:gd name="connsiteY6" fmla="*/ 96015 h 264852"/>
                  <a:gd name="connsiteX7" fmla="*/ 224235 w 264852"/>
                  <a:gd name="connsiteY7" fmla="*/ 34368 h 26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4852" h="264852">
                    <a:moveTo>
                      <a:pt x="224235" y="34368"/>
                    </a:moveTo>
                    <a:lnTo>
                      <a:pt x="0" y="0"/>
                    </a:lnTo>
                    <a:lnTo>
                      <a:pt x="34368" y="224235"/>
                    </a:lnTo>
                    <a:lnTo>
                      <a:pt x="96015" y="162589"/>
                    </a:lnTo>
                    <a:lnTo>
                      <a:pt x="198279" y="264853"/>
                    </a:lnTo>
                    <a:lnTo>
                      <a:pt x="264853" y="198279"/>
                    </a:lnTo>
                    <a:lnTo>
                      <a:pt x="162709" y="96015"/>
                    </a:lnTo>
                    <a:lnTo>
                      <a:pt x="224235" y="34368"/>
                    </a:lnTo>
                    <a:close/>
                  </a:path>
                </a:pathLst>
              </a:custGeom>
              <a:grpFill/>
              <a:ln w="119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sz="1600"/>
              </a:p>
            </p:txBody>
          </p:sp>
          <p:grpSp>
            <p:nvGrpSpPr>
              <p:cNvPr id="148" name="Graphic 128">
                <a:extLst>
                  <a:ext uri="{FF2B5EF4-FFF2-40B4-BE49-F238E27FC236}">
                    <a16:creationId xmlns:a16="http://schemas.microsoft.com/office/drawing/2014/main" id="{8AB45537-2067-A24A-DABD-43C373F23399}"/>
                  </a:ext>
                </a:extLst>
              </p:cNvPr>
              <p:cNvGrpSpPr/>
              <p:nvPr/>
            </p:nvGrpSpPr>
            <p:grpSpPr>
              <a:xfrm>
                <a:off x="4317647" y="5556514"/>
                <a:ext cx="170760" cy="155618"/>
                <a:chOff x="4317647" y="5556514"/>
                <a:chExt cx="170760" cy="155618"/>
              </a:xfrm>
              <a:grpFill/>
            </p:grpSpPr>
            <p:sp>
              <p:nvSpPr>
                <p:cNvPr id="149" name="Freeform: Shape 148">
                  <a:hlinkClick r:id="rId4"/>
                  <a:extLst>
                    <a:ext uri="{FF2B5EF4-FFF2-40B4-BE49-F238E27FC236}">
                      <a16:creationId xmlns:a16="http://schemas.microsoft.com/office/drawing/2014/main" id="{D69D81E8-A2FA-1980-74F5-E0F9CD0AACA7}"/>
                    </a:ext>
                  </a:extLst>
                </p:cNvPr>
                <p:cNvSpPr/>
                <p:nvPr/>
              </p:nvSpPr>
              <p:spPr>
                <a:xfrm>
                  <a:off x="4332788" y="5556514"/>
                  <a:ext cx="42419" cy="51552"/>
                </a:xfrm>
                <a:custGeom>
                  <a:avLst/>
                  <a:gdLst>
                    <a:gd name="connsiteX0" fmla="*/ 0 w 42419"/>
                    <a:gd name="connsiteY0" fmla="*/ 0 h 51552"/>
                    <a:gd name="connsiteX1" fmla="*/ 42420 w 42419"/>
                    <a:gd name="connsiteY1" fmla="*/ 51553 h 51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2419" h="51552">
                      <a:moveTo>
                        <a:pt x="0" y="0"/>
                      </a:moveTo>
                      <a:lnTo>
                        <a:pt x="42420" y="51553"/>
                      </a:lnTo>
                    </a:path>
                  </a:pathLst>
                </a:custGeom>
                <a:grpFill/>
                <a:ln w="25400" cap="rnd">
                  <a:solidFill>
                    <a:schemeClr val="tx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  <p:sp>
              <p:nvSpPr>
                <p:cNvPr id="150" name="Freeform: Shape 149">
                  <a:hlinkClick r:id="rId4"/>
                  <a:extLst>
                    <a:ext uri="{FF2B5EF4-FFF2-40B4-BE49-F238E27FC236}">
                      <a16:creationId xmlns:a16="http://schemas.microsoft.com/office/drawing/2014/main" id="{BF3FFA16-37A0-FC5E-F1BF-F075F5470451}"/>
                    </a:ext>
                  </a:extLst>
                </p:cNvPr>
                <p:cNvSpPr/>
                <p:nvPr/>
              </p:nvSpPr>
              <p:spPr>
                <a:xfrm>
                  <a:off x="4436855" y="5571656"/>
                  <a:ext cx="51552" cy="42419"/>
                </a:xfrm>
                <a:custGeom>
                  <a:avLst/>
                  <a:gdLst>
                    <a:gd name="connsiteX0" fmla="*/ 51552 w 51552"/>
                    <a:gd name="connsiteY0" fmla="*/ 0 h 42419"/>
                    <a:gd name="connsiteX1" fmla="*/ 0 w 51552"/>
                    <a:gd name="connsiteY1" fmla="*/ 42420 h 42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552" h="42419">
                      <a:moveTo>
                        <a:pt x="51552" y="0"/>
                      </a:moveTo>
                      <a:lnTo>
                        <a:pt x="0" y="42420"/>
                      </a:lnTo>
                    </a:path>
                  </a:pathLst>
                </a:custGeom>
                <a:grpFill/>
                <a:ln w="25400" cap="rnd">
                  <a:solidFill>
                    <a:schemeClr val="tx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  <p:sp>
              <p:nvSpPr>
                <p:cNvPr id="151" name="Freeform: Shape 150">
                  <a:hlinkClick r:id="rId4"/>
                  <a:extLst>
                    <a:ext uri="{FF2B5EF4-FFF2-40B4-BE49-F238E27FC236}">
                      <a16:creationId xmlns:a16="http://schemas.microsoft.com/office/drawing/2014/main" id="{E0EBD9FD-B875-64F1-030C-A8E90832EE2D}"/>
                    </a:ext>
                  </a:extLst>
                </p:cNvPr>
                <p:cNvSpPr/>
                <p:nvPr/>
              </p:nvSpPr>
              <p:spPr>
                <a:xfrm>
                  <a:off x="4317647" y="5669714"/>
                  <a:ext cx="51552" cy="42419"/>
                </a:xfrm>
                <a:custGeom>
                  <a:avLst/>
                  <a:gdLst>
                    <a:gd name="connsiteX0" fmla="*/ 51553 w 51552"/>
                    <a:gd name="connsiteY0" fmla="*/ 0 h 42419"/>
                    <a:gd name="connsiteX1" fmla="*/ 0 w 51552"/>
                    <a:gd name="connsiteY1" fmla="*/ 42420 h 424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1552" h="42419">
                      <a:moveTo>
                        <a:pt x="51553" y="0"/>
                      </a:moveTo>
                      <a:lnTo>
                        <a:pt x="0" y="42420"/>
                      </a:lnTo>
                    </a:path>
                  </a:pathLst>
                </a:custGeom>
                <a:grpFill/>
                <a:ln w="25400" cap="rnd">
                  <a:solidFill>
                    <a:schemeClr val="tx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 sz="16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94684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5ED3FC57-A96C-165B-A396-442EA97904D2}"/>
              </a:ext>
            </a:extLst>
          </p:cNvPr>
          <p:cNvSpPr txBox="1"/>
          <p:nvPr/>
        </p:nvSpPr>
        <p:spPr>
          <a:xfrm>
            <a:off x="8442166" y="2948855"/>
            <a:ext cx="2880599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Thank You</a:t>
            </a:r>
            <a:endParaRPr lang="en-IN" sz="5400" b="1" dirty="0">
              <a:solidFill>
                <a:schemeClr val="bg1"/>
              </a:solidFill>
            </a:endParaRP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213EB445-0F96-9918-4FF3-11C38F40E3F9}"/>
              </a:ext>
            </a:extLst>
          </p:cNvPr>
          <p:cNvSpPr txBox="1">
            <a:spLocks/>
          </p:cNvSpPr>
          <p:nvPr/>
        </p:nvSpPr>
        <p:spPr>
          <a:xfrm>
            <a:off x="453115" y="589969"/>
            <a:ext cx="3563010" cy="1698942"/>
          </a:xfrm>
          <a:prstGeom prst="rect">
            <a:avLst/>
          </a:prstGeom>
        </p:spPr>
        <p:txBody>
          <a:bodyPr wrap="square" lIns="91440" tIns="45720" rIns="91440" bIns="45720" anchor="b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>
              <a:spcAft>
                <a:spcPts val="2400"/>
              </a:spcAft>
            </a:pPr>
            <a:r>
              <a:rPr lang="en-US" sz="3200" b="1" kern="0" dirty="0">
                <a:solidFill>
                  <a:schemeClr val="accent5"/>
                </a:solidFill>
              </a:rPr>
              <a:t>Thanks Again </a:t>
            </a:r>
            <a:br>
              <a:rPr lang="en-US" sz="3200" b="1" kern="0" dirty="0">
                <a:solidFill>
                  <a:schemeClr val="accent5"/>
                </a:solidFill>
              </a:rPr>
            </a:br>
            <a:r>
              <a:rPr lang="en-US" sz="3200" b="1" kern="0" dirty="0">
                <a:solidFill>
                  <a:schemeClr val="accent5"/>
                </a:solidFill>
              </a:rPr>
              <a:t>For Downloading This Template.</a:t>
            </a:r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2CB7323C-F12C-014D-0E31-BDF7733B84AD}"/>
              </a:ext>
            </a:extLst>
          </p:cNvPr>
          <p:cNvSpPr txBox="1">
            <a:spLocks/>
          </p:cNvSpPr>
          <p:nvPr/>
        </p:nvSpPr>
        <p:spPr>
          <a:xfrm>
            <a:off x="453115" y="2434200"/>
            <a:ext cx="3457998" cy="1118157"/>
          </a:xfrm>
          <a:prstGeom prst="rect">
            <a:avLst/>
          </a:prstGeom>
        </p:spPr>
        <p:txBody>
          <a:bodyPr wrap="square" lIns="91440" tIns="45720" rIns="91440" bIns="4572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>
              <a:spcAft>
                <a:spcPts val="2400"/>
              </a:spcAft>
            </a:pPr>
            <a:r>
              <a:rPr lang="en-US" sz="2000" kern="0" dirty="0"/>
              <a:t>We appreciate your interest and wish you all the best for your success.</a:t>
            </a: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6A19A9DD-9753-2C59-6E88-A90CBFED9EC4}"/>
              </a:ext>
            </a:extLst>
          </p:cNvPr>
          <p:cNvSpPr txBox="1">
            <a:spLocks/>
          </p:cNvSpPr>
          <p:nvPr/>
        </p:nvSpPr>
        <p:spPr>
          <a:xfrm>
            <a:off x="453115" y="4084384"/>
            <a:ext cx="4143375" cy="915566"/>
          </a:xfrm>
          <a:prstGeom prst="rect">
            <a:avLst/>
          </a:prstGeom>
        </p:spPr>
        <p:txBody>
          <a:bodyPr wrap="square" lIns="91440" tIns="45720" rIns="91440" bIns="4572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>
              <a:spcAft>
                <a:spcPts val="2400"/>
              </a:spcAft>
            </a:pPr>
            <a:r>
              <a:rPr lang="en-IN" sz="2000" kern="0" dirty="0">
                <a:hlinkClick r:id="rId2" tooltip="mailto:marketing@infogain.c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Write to us at: </a:t>
            </a:r>
            <a:r>
              <a:rPr lang="en-IN" sz="1600" b="1" kern="0" dirty="0">
                <a:solidFill>
                  <a:schemeClr val="accent5"/>
                </a:solidFill>
                <a:hlinkClick r:id="rId2" tooltip="mailto:marketing@infogain.c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marketing@infogain.com</a:t>
            </a:r>
            <a:endParaRPr lang="en-US" sz="1600" b="1" kern="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8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58F05154-0385-2724-0585-6DFF14F5AFE6}"/>
              </a:ext>
            </a:extLst>
          </p:cNvPr>
          <p:cNvGrpSpPr/>
          <p:nvPr/>
        </p:nvGrpSpPr>
        <p:grpSpPr>
          <a:xfrm>
            <a:off x="450627" y="434108"/>
            <a:ext cx="6240008" cy="5594764"/>
            <a:chOff x="450627" y="405080"/>
            <a:chExt cx="6240008" cy="559476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62528E-749C-8885-519C-2BA8CD4E985F}"/>
                </a:ext>
              </a:extLst>
            </p:cNvPr>
            <p:cNvSpPr txBox="1"/>
            <p:nvPr/>
          </p:nvSpPr>
          <p:spPr>
            <a:xfrm>
              <a:off x="450627" y="405080"/>
              <a:ext cx="6240008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r>
                <a:rPr lang="en-US" sz="4000" b="1" dirty="0">
                  <a:solidFill>
                    <a:schemeClr val="accent5"/>
                  </a:solidFill>
                </a:rPr>
                <a:t>Why Track </a:t>
              </a:r>
              <a:br>
                <a:rPr lang="en-US" sz="4000" b="1" dirty="0">
                  <a:solidFill>
                    <a:schemeClr val="accent5"/>
                  </a:solidFill>
                </a:rPr>
              </a:br>
              <a:r>
                <a:rPr lang="en-US" sz="4000" b="1" dirty="0">
                  <a:solidFill>
                    <a:schemeClr val="accent5"/>
                  </a:solidFill>
                </a:rPr>
                <a:t>These KPIs?</a:t>
              </a:r>
              <a:endParaRPr lang="en-IN" sz="4000" b="1" dirty="0">
                <a:solidFill>
                  <a:schemeClr val="accent5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F4CFA6-AD42-0AA2-051B-8E63E4EA4007}"/>
                </a:ext>
              </a:extLst>
            </p:cNvPr>
            <p:cNvSpPr txBox="1"/>
            <p:nvPr/>
          </p:nvSpPr>
          <p:spPr>
            <a:xfrm>
              <a:off x="450627" y="1873741"/>
              <a:ext cx="5669642" cy="41261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marL="0" indent="0">
                <a:spcAft>
                  <a:spcPts val="1200"/>
                </a:spcAft>
                <a:buNone/>
              </a:pPr>
              <a:r>
                <a:rPr lang="en-US" sz="1800" dirty="0"/>
                <a:t>The MVNO space is becomingly increasingly diverse and competitive. It's growing five times faster than the telecom operator market, but churn is high. </a:t>
              </a:r>
            </a:p>
            <a:p>
              <a:pPr marL="0" indent="0">
                <a:spcAft>
                  <a:spcPts val="1200"/>
                </a:spcAft>
                <a:buNone/>
              </a:pPr>
              <a:r>
                <a:rPr lang="en-US" sz="1800" dirty="0"/>
                <a:t>Thus, customer satisfaction is top priority. Yet, customers' purchase decision windows close quickly; this makes it critical to identify dynamic microsegments of customers. </a:t>
              </a:r>
            </a:p>
            <a:p>
              <a:pPr marL="0" indent="0">
                <a:spcAft>
                  <a:spcPts val="1200"/>
                </a:spcAft>
                <a:buNone/>
              </a:pPr>
              <a:r>
                <a:rPr lang="en-US" sz="1800" dirty="0"/>
                <a:t>Real-time analytics can predict customer behavior, </a:t>
              </a:r>
              <a:br>
                <a:rPr lang="en-US" sz="1800" dirty="0"/>
              </a:br>
              <a:r>
                <a:rPr lang="en-US" sz="1800" dirty="0"/>
                <a:t>and AI can power up marketing campaign </a:t>
              </a:r>
              <a:br>
                <a:rPr lang="en-US" sz="1800" dirty="0"/>
              </a:br>
              <a:r>
                <a:rPr lang="en-US" sz="1800" dirty="0"/>
                <a:t>management – but only if you're tracking </a:t>
              </a:r>
              <a:br>
                <a:rPr lang="en-US" sz="1800" dirty="0"/>
              </a:br>
              <a:r>
                <a:rPr lang="en-US" sz="1800" dirty="0"/>
                <a:t>the right information about your subscribers. </a:t>
              </a:r>
            </a:p>
            <a:p>
              <a:pPr marL="0" indent="0">
                <a:spcAft>
                  <a:spcPts val="1200"/>
                </a:spcAft>
                <a:buNone/>
              </a:pPr>
              <a:r>
                <a:rPr lang="en-US" sz="1800" dirty="0"/>
                <a:t>These KPIs will give you </a:t>
              </a:r>
              <a:br>
                <a:rPr lang="en-US" sz="1800" dirty="0"/>
              </a:br>
              <a:r>
                <a:rPr lang="en-US" sz="1800" dirty="0"/>
                <a:t>that valuable insight.</a:t>
              </a:r>
            </a:p>
          </p:txBody>
        </p:sp>
      </p:grpSp>
      <p:pic>
        <p:nvPicPr>
          <p:cNvPr id="24" name="Graphic 23">
            <a:extLst>
              <a:ext uri="{FF2B5EF4-FFF2-40B4-BE49-F238E27FC236}">
                <a16:creationId xmlns:a16="http://schemas.microsoft.com/office/drawing/2014/main" id="{F0D103A5-ECF0-CF75-0137-802A52CE5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2320" y="3014005"/>
            <a:ext cx="4680143" cy="312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0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FC7D5AF3-C89C-15DB-E733-A3145EE29A9D}"/>
              </a:ext>
            </a:extLst>
          </p:cNvPr>
          <p:cNvSpPr/>
          <p:nvPr/>
        </p:nvSpPr>
        <p:spPr>
          <a:xfrm>
            <a:off x="0" y="1038475"/>
            <a:ext cx="12192002" cy="482405"/>
          </a:xfrm>
          <a:prstGeom prst="rect">
            <a:avLst/>
          </a:prstGeom>
          <a:solidFill>
            <a:srgbClr val="E8F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What KPIs Will We Track?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A11030-C3DA-A947-3947-BA55F10B89CB}"/>
              </a:ext>
            </a:extLst>
          </p:cNvPr>
          <p:cNvSpPr txBox="1"/>
          <p:nvPr/>
        </p:nvSpPr>
        <p:spPr>
          <a:xfrm>
            <a:off x="445182" y="1070127"/>
            <a:ext cx="11301636" cy="4191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marL="0" indent="0" algn="ctr">
              <a:buNone/>
            </a:pPr>
            <a:r>
              <a:rPr lang="en-US" sz="2000" dirty="0"/>
              <a:t>We recommend tracking key performance indicators in for the following areas.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F87E963-177F-35B9-F6E5-40CA5D2F3D61}"/>
              </a:ext>
            </a:extLst>
          </p:cNvPr>
          <p:cNvSpPr/>
          <p:nvPr/>
        </p:nvSpPr>
        <p:spPr>
          <a:xfrm>
            <a:off x="4769532" y="2632282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5923CDE-025C-A91C-09AC-B4EF1609356E}"/>
              </a:ext>
            </a:extLst>
          </p:cNvPr>
          <p:cNvSpPr/>
          <p:nvPr/>
        </p:nvSpPr>
        <p:spPr>
          <a:xfrm>
            <a:off x="4769532" y="3438294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55860AD-9823-1665-799D-4544B71260FC}"/>
              </a:ext>
            </a:extLst>
          </p:cNvPr>
          <p:cNvSpPr/>
          <p:nvPr/>
        </p:nvSpPr>
        <p:spPr>
          <a:xfrm>
            <a:off x="4769532" y="4244306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143A03A-00C0-BE60-CACD-54BB24C556F0}"/>
              </a:ext>
            </a:extLst>
          </p:cNvPr>
          <p:cNvSpPr/>
          <p:nvPr/>
        </p:nvSpPr>
        <p:spPr>
          <a:xfrm>
            <a:off x="4769532" y="5050318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3309ACB-A863-D311-C754-5761C6F6A025}"/>
              </a:ext>
            </a:extLst>
          </p:cNvPr>
          <p:cNvSpPr/>
          <p:nvPr/>
        </p:nvSpPr>
        <p:spPr>
          <a:xfrm>
            <a:off x="4769532" y="5856329"/>
            <a:ext cx="6977286" cy="6499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01E45A-06AB-7C41-F33E-0DD3E803CC76}"/>
              </a:ext>
            </a:extLst>
          </p:cNvPr>
          <p:cNvSpPr txBox="1"/>
          <p:nvPr/>
        </p:nvSpPr>
        <p:spPr>
          <a:xfrm>
            <a:off x="4967545" y="2787958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/>
              <a:t>All revenue from voice and data.</a:t>
            </a:r>
            <a:endParaRPr lang="en-IN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D6787B-827B-EDB4-3557-4D9EF0720EFC}"/>
              </a:ext>
            </a:extLst>
          </p:cNvPr>
          <p:cNvSpPr txBox="1"/>
          <p:nvPr/>
        </p:nvSpPr>
        <p:spPr>
          <a:xfrm>
            <a:off x="4967545" y="3593970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Revenue from data only.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36D121-FEBB-F494-DFA8-8196B3338ED7}"/>
              </a:ext>
            </a:extLst>
          </p:cNvPr>
          <p:cNvSpPr txBox="1"/>
          <p:nvPr/>
        </p:nvSpPr>
        <p:spPr>
          <a:xfrm>
            <a:off x="4967545" y="4399982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Revenue from voice only.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D6F058-12E0-D191-5EBC-A2B926C64705}"/>
              </a:ext>
            </a:extLst>
          </p:cNvPr>
          <p:cNvSpPr txBox="1"/>
          <p:nvPr/>
        </p:nvSpPr>
        <p:spPr>
          <a:xfrm>
            <a:off x="4967545" y="5205994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How many minutes subscribers use their mobile devices.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6A85FD-E852-BE58-BA0F-A70AF3BDB9C1}"/>
              </a:ext>
            </a:extLst>
          </p:cNvPr>
          <p:cNvSpPr txBox="1"/>
          <p:nvPr/>
        </p:nvSpPr>
        <p:spPr>
          <a:xfrm>
            <a:off x="4967545" y="6012005"/>
            <a:ext cx="658126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dirty="0"/>
              <a:t>Data usage, in megabytes, per subscriber.</a:t>
            </a:r>
            <a:endParaRPr lang="en-IN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42D6EDA-EB24-0A5A-BE31-081BB5B76F5B}"/>
              </a:ext>
            </a:extLst>
          </p:cNvPr>
          <p:cNvSpPr/>
          <p:nvPr/>
        </p:nvSpPr>
        <p:spPr>
          <a:xfrm>
            <a:off x="445182" y="1904299"/>
            <a:ext cx="4078605" cy="527051"/>
          </a:xfrm>
          <a:prstGeom prst="roundRect">
            <a:avLst/>
          </a:prstGeom>
          <a:solidFill>
            <a:schemeClr val="bg1">
              <a:alpha val="16000"/>
            </a:schemeClr>
          </a:solidFill>
          <a:ln>
            <a:solidFill>
              <a:schemeClr val="bg1"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E1F442-39E4-791F-EC02-A4B7D1C5BE11}"/>
              </a:ext>
            </a:extLst>
          </p:cNvPr>
          <p:cNvSpPr/>
          <p:nvPr/>
        </p:nvSpPr>
        <p:spPr>
          <a:xfrm>
            <a:off x="4769532" y="1904299"/>
            <a:ext cx="6977286" cy="527051"/>
          </a:xfrm>
          <a:prstGeom prst="roundRect">
            <a:avLst/>
          </a:prstGeom>
          <a:solidFill>
            <a:schemeClr val="bg1">
              <a:alpha val="16000"/>
            </a:schemeClr>
          </a:solidFill>
          <a:ln>
            <a:solidFill>
              <a:schemeClr val="bg1"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C2612-DC60-E289-AC05-459A0C09DAF0}"/>
              </a:ext>
            </a:extLst>
          </p:cNvPr>
          <p:cNvSpPr txBox="1"/>
          <p:nvPr/>
        </p:nvSpPr>
        <p:spPr>
          <a:xfrm>
            <a:off x="619126" y="1993651"/>
            <a:ext cx="3730718" cy="3483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KPI</a:t>
            </a:r>
            <a:endParaRPr lang="en-IN" sz="1800" b="1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3F0D81-A9F7-06CA-165A-C883E2277E7F}"/>
              </a:ext>
            </a:extLst>
          </p:cNvPr>
          <p:cNvSpPr txBox="1"/>
          <p:nvPr/>
        </p:nvSpPr>
        <p:spPr>
          <a:xfrm>
            <a:off x="4967545" y="1993651"/>
            <a:ext cx="6581260" cy="3483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What it measures</a:t>
            </a:r>
            <a:endParaRPr lang="en-IN" sz="1800" b="1" dirty="0">
              <a:solidFill>
                <a:schemeClr val="bg1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675F1D5-1649-9849-1CE6-8F36CE918786}"/>
              </a:ext>
            </a:extLst>
          </p:cNvPr>
          <p:cNvGrpSpPr/>
          <p:nvPr/>
        </p:nvGrpSpPr>
        <p:grpSpPr>
          <a:xfrm>
            <a:off x="445182" y="2632283"/>
            <a:ext cx="4078604" cy="649905"/>
            <a:chOff x="445182" y="2632283"/>
            <a:chExt cx="4078604" cy="649905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4972173C-2AA8-4881-D401-2D691AB7D1E5}"/>
                </a:ext>
              </a:extLst>
            </p:cNvPr>
            <p:cNvGrpSpPr/>
            <p:nvPr/>
          </p:nvGrpSpPr>
          <p:grpSpPr>
            <a:xfrm>
              <a:off x="445182" y="2632283"/>
              <a:ext cx="4078604" cy="649905"/>
              <a:chOff x="-1485218" y="2595543"/>
              <a:chExt cx="723385" cy="723385"/>
            </a:xfrm>
          </p:grpSpPr>
          <p:sp>
            <p:nvSpPr>
              <p:cNvPr id="72" name="Rectangle: Rounded Corners 71">
                <a:extLst>
                  <a:ext uri="{FF2B5EF4-FFF2-40B4-BE49-F238E27FC236}">
                    <a16:creationId xmlns:a16="http://schemas.microsoft.com/office/drawing/2014/main" id="{8C2CE3E6-196E-428A-A24C-6901E106381D}"/>
                  </a:ext>
                </a:extLst>
              </p:cNvPr>
              <p:cNvSpPr/>
              <p:nvPr/>
            </p:nvSpPr>
            <p:spPr>
              <a:xfrm>
                <a:off x="-1485218" y="2595543"/>
                <a:ext cx="723385" cy="723385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8374C4CE-A449-B126-7380-DC4B2DED07CB}"/>
                  </a:ext>
                </a:extLst>
              </p:cNvPr>
              <p:cNvSpPr/>
              <p:nvPr/>
            </p:nvSpPr>
            <p:spPr>
              <a:xfrm>
                <a:off x="-1471261" y="2678999"/>
                <a:ext cx="695471" cy="556473"/>
              </a:xfrm>
              <a:prstGeom prst="roundRect">
                <a:avLst>
                  <a:gd name="adj" fmla="val 12380"/>
                </a:avLst>
              </a:prstGeom>
              <a:solidFill>
                <a:schemeClr val="bg2"/>
              </a:solidFill>
              <a:ln w="28575">
                <a:solidFill>
                  <a:schemeClr val="bg1">
                    <a:alpha val="8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9AE4303-0B15-2707-8809-D4CABB601905}"/>
                </a:ext>
              </a:extLst>
            </p:cNvPr>
            <p:cNvSpPr txBox="1"/>
            <p:nvPr/>
          </p:nvSpPr>
          <p:spPr>
            <a:xfrm>
              <a:off x="848883" y="2787958"/>
              <a:ext cx="327120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ASPU Impact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6FAE99A-A024-C32C-D739-913A8CA6240E}"/>
              </a:ext>
            </a:extLst>
          </p:cNvPr>
          <p:cNvGrpSpPr/>
          <p:nvPr/>
        </p:nvGrpSpPr>
        <p:grpSpPr>
          <a:xfrm>
            <a:off x="445182" y="3438295"/>
            <a:ext cx="4078604" cy="649905"/>
            <a:chOff x="445182" y="2632283"/>
            <a:chExt cx="4078604" cy="649905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9FA6911B-AC6C-A1F4-B879-BAB5D66E1100}"/>
                </a:ext>
              </a:extLst>
            </p:cNvPr>
            <p:cNvGrpSpPr/>
            <p:nvPr/>
          </p:nvGrpSpPr>
          <p:grpSpPr>
            <a:xfrm>
              <a:off x="445182" y="2632283"/>
              <a:ext cx="4078604" cy="649905"/>
              <a:chOff x="-1485218" y="2595543"/>
              <a:chExt cx="723385" cy="723385"/>
            </a:xfrm>
          </p:grpSpPr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AF33929D-B3FB-DBBA-C9F3-A41576EA0482}"/>
                  </a:ext>
                </a:extLst>
              </p:cNvPr>
              <p:cNvSpPr/>
              <p:nvPr/>
            </p:nvSpPr>
            <p:spPr>
              <a:xfrm>
                <a:off x="-1485218" y="2595543"/>
                <a:ext cx="723385" cy="723385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C231787A-C0B2-4F33-B9AB-88DD7C2A15CA}"/>
                  </a:ext>
                </a:extLst>
              </p:cNvPr>
              <p:cNvSpPr/>
              <p:nvPr/>
            </p:nvSpPr>
            <p:spPr>
              <a:xfrm>
                <a:off x="-1471261" y="2678999"/>
                <a:ext cx="695471" cy="556473"/>
              </a:xfrm>
              <a:prstGeom prst="roundRect">
                <a:avLst>
                  <a:gd name="adj" fmla="val 12380"/>
                </a:avLst>
              </a:prstGeom>
              <a:solidFill>
                <a:schemeClr val="bg2"/>
              </a:solidFill>
              <a:ln w="28575">
                <a:solidFill>
                  <a:schemeClr val="bg1">
                    <a:alpha val="8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7DAB223-DD3B-DDD7-BD4B-9931232DABC4}"/>
                </a:ext>
              </a:extLst>
            </p:cNvPr>
            <p:cNvSpPr txBox="1"/>
            <p:nvPr/>
          </p:nvSpPr>
          <p:spPr>
            <a:xfrm>
              <a:off x="848883" y="2787958"/>
              <a:ext cx="327120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Data ASPU Impact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80743F8-C4F2-9294-5965-43C7D9C8312E}"/>
              </a:ext>
            </a:extLst>
          </p:cNvPr>
          <p:cNvGrpSpPr/>
          <p:nvPr/>
        </p:nvGrpSpPr>
        <p:grpSpPr>
          <a:xfrm>
            <a:off x="445182" y="4244307"/>
            <a:ext cx="4078604" cy="649905"/>
            <a:chOff x="445182" y="2632283"/>
            <a:chExt cx="4078604" cy="649905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2D7DE560-1EBE-CA41-7CA2-6477B41E8A06}"/>
                </a:ext>
              </a:extLst>
            </p:cNvPr>
            <p:cNvGrpSpPr/>
            <p:nvPr/>
          </p:nvGrpSpPr>
          <p:grpSpPr>
            <a:xfrm>
              <a:off x="445182" y="2632283"/>
              <a:ext cx="4078604" cy="649905"/>
              <a:chOff x="-1485218" y="2595543"/>
              <a:chExt cx="723385" cy="723385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53B66281-0477-6710-5997-6C196B0B4EB4}"/>
                  </a:ext>
                </a:extLst>
              </p:cNvPr>
              <p:cNvSpPr/>
              <p:nvPr/>
            </p:nvSpPr>
            <p:spPr>
              <a:xfrm>
                <a:off x="-1485218" y="2595543"/>
                <a:ext cx="723385" cy="723385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12B6B3E1-EC5C-BD30-7CDD-2525D235F324}"/>
                  </a:ext>
                </a:extLst>
              </p:cNvPr>
              <p:cNvSpPr/>
              <p:nvPr/>
            </p:nvSpPr>
            <p:spPr>
              <a:xfrm>
                <a:off x="-1471261" y="2678999"/>
                <a:ext cx="695471" cy="556473"/>
              </a:xfrm>
              <a:prstGeom prst="roundRect">
                <a:avLst>
                  <a:gd name="adj" fmla="val 12380"/>
                </a:avLst>
              </a:prstGeom>
              <a:solidFill>
                <a:schemeClr val="bg2"/>
              </a:solidFill>
              <a:ln w="28575">
                <a:solidFill>
                  <a:schemeClr val="bg1">
                    <a:alpha val="8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13C2B2E-4977-32CE-A0CF-4B4217ED67AE}"/>
                </a:ext>
              </a:extLst>
            </p:cNvPr>
            <p:cNvSpPr txBox="1"/>
            <p:nvPr/>
          </p:nvSpPr>
          <p:spPr>
            <a:xfrm>
              <a:off x="848883" y="2787958"/>
              <a:ext cx="327120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Voice ASPU Impact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5B4157F0-7955-8878-A76F-F2D099AF1420}"/>
              </a:ext>
            </a:extLst>
          </p:cNvPr>
          <p:cNvGrpSpPr/>
          <p:nvPr/>
        </p:nvGrpSpPr>
        <p:grpSpPr>
          <a:xfrm>
            <a:off x="445182" y="5050319"/>
            <a:ext cx="4078604" cy="649905"/>
            <a:chOff x="445182" y="2632283"/>
            <a:chExt cx="4078604" cy="649905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73E992B-0E2B-649D-B461-6784AB2AEFDB}"/>
                </a:ext>
              </a:extLst>
            </p:cNvPr>
            <p:cNvGrpSpPr/>
            <p:nvPr/>
          </p:nvGrpSpPr>
          <p:grpSpPr>
            <a:xfrm>
              <a:off x="445182" y="2632283"/>
              <a:ext cx="4078604" cy="649905"/>
              <a:chOff x="-1485218" y="2595543"/>
              <a:chExt cx="723385" cy="723385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71610066-5159-C4F0-E5F1-FA9DAB8A090F}"/>
                  </a:ext>
                </a:extLst>
              </p:cNvPr>
              <p:cNvSpPr/>
              <p:nvPr/>
            </p:nvSpPr>
            <p:spPr>
              <a:xfrm>
                <a:off x="-1485218" y="2595543"/>
                <a:ext cx="723385" cy="723385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1" name="Rectangle: Rounded Corners 90">
                <a:extLst>
                  <a:ext uri="{FF2B5EF4-FFF2-40B4-BE49-F238E27FC236}">
                    <a16:creationId xmlns:a16="http://schemas.microsoft.com/office/drawing/2014/main" id="{8C07FFDB-6AE7-E654-5ACE-594317B37EBF}"/>
                  </a:ext>
                </a:extLst>
              </p:cNvPr>
              <p:cNvSpPr/>
              <p:nvPr/>
            </p:nvSpPr>
            <p:spPr>
              <a:xfrm>
                <a:off x="-1471261" y="2678999"/>
                <a:ext cx="695471" cy="556473"/>
              </a:xfrm>
              <a:prstGeom prst="roundRect">
                <a:avLst>
                  <a:gd name="adj" fmla="val 12380"/>
                </a:avLst>
              </a:prstGeom>
              <a:solidFill>
                <a:schemeClr val="bg2"/>
              </a:solidFill>
              <a:ln w="28575">
                <a:solidFill>
                  <a:schemeClr val="bg1">
                    <a:alpha val="8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15C567A-03FE-D858-AE8E-5876C479C1DA}"/>
                </a:ext>
              </a:extLst>
            </p:cNvPr>
            <p:cNvSpPr txBox="1"/>
            <p:nvPr/>
          </p:nvSpPr>
          <p:spPr>
            <a:xfrm>
              <a:off x="848883" y="2787958"/>
              <a:ext cx="327120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MOU Impact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0AC2CF6-536F-5059-0FBB-4E0005DAE748}"/>
              </a:ext>
            </a:extLst>
          </p:cNvPr>
          <p:cNvGrpSpPr/>
          <p:nvPr/>
        </p:nvGrpSpPr>
        <p:grpSpPr>
          <a:xfrm>
            <a:off x="445182" y="5856329"/>
            <a:ext cx="4078604" cy="649905"/>
            <a:chOff x="445182" y="2632283"/>
            <a:chExt cx="4078604" cy="649905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F4ED6B45-F6CF-D42F-2607-3F84224923E5}"/>
                </a:ext>
              </a:extLst>
            </p:cNvPr>
            <p:cNvGrpSpPr/>
            <p:nvPr/>
          </p:nvGrpSpPr>
          <p:grpSpPr>
            <a:xfrm>
              <a:off x="445182" y="2632283"/>
              <a:ext cx="4078604" cy="649905"/>
              <a:chOff x="-1485218" y="2595543"/>
              <a:chExt cx="723385" cy="723385"/>
            </a:xfrm>
          </p:grpSpPr>
          <p:sp>
            <p:nvSpPr>
              <p:cNvPr id="95" name="Rectangle: Rounded Corners 94">
                <a:extLst>
                  <a:ext uri="{FF2B5EF4-FFF2-40B4-BE49-F238E27FC236}">
                    <a16:creationId xmlns:a16="http://schemas.microsoft.com/office/drawing/2014/main" id="{4BC0237D-19C6-50F6-8C0D-3765E94749FC}"/>
                  </a:ext>
                </a:extLst>
              </p:cNvPr>
              <p:cNvSpPr/>
              <p:nvPr/>
            </p:nvSpPr>
            <p:spPr>
              <a:xfrm>
                <a:off x="-1485218" y="2595543"/>
                <a:ext cx="723385" cy="723385"/>
              </a:xfrm>
              <a:prstGeom prst="roundRect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C1CD817E-454F-F78A-28A4-04A7EE179A8C}"/>
                  </a:ext>
                </a:extLst>
              </p:cNvPr>
              <p:cNvSpPr/>
              <p:nvPr/>
            </p:nvSpPr>
            <p:spPr>
              <a:xfrm>
                <a:off x="-1471261" y="2678999"/>
                <a:ext cx="695471" cy="556473"/>
              </a:xfrm>
              <a:prstGeom prst="roundRect">
                <a:avLst>
                  <a:gd name="adj" fmla="val 12380"/>
                </a:avLst>
              </a:prstGeom>
              <a:solidFill>
                <a:schemeClr val="bg2"/>
              </a:solidFill>
              <a:ln w="28575">
                <a:solidFill>
                  <a:schemeClr val="bg1">
                    <a:alpha val="8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2D1A719-199C-81A4-52AD-72C5FEB1F092}"/>
                </a:ext>
              </a:extLst>
            </p:cNvPr>
            <p:cNvSpPr txBox="1"/>
            <p:nvPr/>
          </p:nvSpPr>
          <p:spPr>
            <a:xfrm>
              <a:off x="848883" y="2787958"/>
              <a:ext cx="327120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MB Impact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84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A24B28-042E-DCFC-9047-73E3DCE794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07EBD2-B60C-8EEA-9363-B986BA212290}"/>
              </a:ext>
            </a:extLst>
          </p:cNvPr>
          <p:cNvSpPr/>
          <p:nvPr/>
        </p:nvSpPr>
        <p:spPr>
          <a:xfrm>
            <a:off x="-1" y="1038475"/>
            <a:ext cx="12192002" cy="482405"/>
          </a:xfrm>
          <a:prstGeom prst="rect">
            <a:avLst/>
          </a:prstGeom>
          <a:solidFill>
            <a:srgbClr val="E8F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Definitions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A11030-C3DA-A947-3947-BA55F10B89CB}"/>
              </a:ext>
            </a:extLst>
          </p:cNvPr>
          <p:cNvSpPr txBox="1"/>
          <p:nvPr/>
        </p:nvSpPr>
        <p:spPr>
          <a:xfrm>
            <a:off x="445182" y="1070127"/>
            <a:ext cx="11301636" cy="4191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2000" dirty="0"/>
              <a:t>Terms you’ll see in these KPIs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3E397FA-A362-066F-2765-14FFF9ADA895}"/>
              </a:ext>
            </a:extLst>
          </p:cNvPr>
          <p:cNvGrpSpPr/>
          <p:nvPr/>
        </p:nvGrpSpPr>
        <p:grpSpPr>
          <a:xfrm rot="18402201">
            <a:off x="-153630" y="-80342"/>
            <a:ext cx="835414" cy="439229"/>
            <a:chOff x="69825" y="62567"/>
            <a:chExt cx="835414" cy="43922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D23E2B-B28C-E7E4-FD5D-6269FEBA8D93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53" name="Graphic 7">
              <a:extLst>
                <a:ext uri="{FF2B5EF4-FFF2-40B4-BE49-F238E27FC236}">
                  <a16:creationId xmlns:a16="http://schemas.microsoft.com/office/drawing/2014/main" id="{8EA781C4-028B-1E43-14B6-20222147C704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4C9D2DF-9077-5CCF-4C44-F2B1D7C259D8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6D0624A-A106-20A0-8038-A32525380724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8A27572-7C0F-F190-B5DF-4D109AD95760}"/>
              </a:ext>
            </a:extLst>
          </p:cNvPr>
          <p:cNvSpPr/>
          <p:nvPr/>
        </p:nvSpPr>
        <p:spPr>
          <a:xfrm>
            <a:off x="0" y="1618469"/>
            <a:ext cx="12192000" cy="523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34FCC60-13CA-128B-D984-F5717D7C8A95}"/>
              </a:ext>
            </a:extLst>
          </p:cNvPr>
          <p:cNvGrpSpPr/>
          <p:nvPr/>
        </p:nvGrpSpPr>
        <p:grpSpPr>
          <a:xfrm rot="9000000" flipH="1">
            <a:off x="11626201" y="1155788"/>
            <a:ext cx="835414" cy="439229"/>
            <a:chOff x="69825" y="62567"/>
            <a:chExt cx="835414" cy="43922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F94005A-34D2-FDE2-DA6D-E614A656EE64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10" name="Graphic 7">
              <a:extLst>
                <a:ext uri="{FF2B5EF4-FFF2-40B4-BE49-F238E27FC236}">
                  <a16:creationId xmlns:a16="http://schemas.microsoft.com/office/drawing/2014/main" id="{5B8D9402-66B5-E6EC-2878-22FC9F50A7E1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DD4C1583-E669-FA3C-0CCB-C9FB3923E46D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66424C1F-0307-0E80-596B-69D83DA3D4C9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924848"/>
            <a:ext cx="11301637" cy="624114"/>
          </a:xfrm>
          <a:prstGeom prst="round2Same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2F8068-F59C-2D87-B3FE-1EC285AF5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22877"/>
              </p:ext>
            </p:extLst>
          </p:nvPr>
        </p:nvGraphicFramePr>
        <p:xfrm>
          <a:off x="445182" y="1924848"/>
          <a:ext cx="11301637" cy="457329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45623">
                  <a:extLst>
                    <a:ext uri="{9D8B030D-6E8A-4147-A177-3AD203B41FA5}">
                      <a16:colId xmlns:a16="http://schemas.microsoft.com/office/drawing/2014/main" val="246695129"/>
                    </a:ext>
                  </a:extLst>
                </a:gridCol>
                <a:gridCol w="3859616">
                  <a:extLst>
                    <a:ext uri="{9D8B030D-6E8A-4147-A177-3AD203B41FA5}">
                      <a16:colId xmlns:a16="http://schemas.microsoft.com/office/drawing/2014/main" val="3307943540"/>
                    </a:ext>
                  </a:extLst>
                </a:gridCol>
                <a:gridCol w="5096398">
                  <a:extLst>
                    <a:ext uri="{9D8B030D-6E8A-4147-A177-3AD203B41FA5}">
                      <a16:colId xmlns:a16="http://schemas.microsoft.com/office/drawing/2014/main" val="3463382898"/>
                    </a:ext>
                  </a:extLst>
                </a:gridCol>
              </a:tblGrid>
              <a:tr h="482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Abbreviation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Definition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865477"/>
                  </a:ext>
                </a:extLst>
              </a:tr>
              <a:tr h="1022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TG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Target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Subscribers included in the target group.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534307"/>
                  </a:ext>
                </a:extLst>
              </a:tr>
              <a:tr h="1022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CG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Oriya Sangam MN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Control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Subscribers not included in the target group.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224543"/>
                  </a:ext>
                </a:extLst>
              </a:tr>
              <a:tr h="1022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RGU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Revenue Generating Unit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 service subscriber that creates recurring revenue. One customer can be subscribed to multiple services, in which case they will be counted as one customer but multiple RGUs.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65851"/>
                  </a:ext>
                </a:extLst>
              </a:tr>
              <a:tr h="1022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ARPU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Average Revenue Per User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Calculated by dividing the total revenue by the average number of users.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008899"/>
                  </a:ext>
                </a:extLst>
              </a:tr>
            </a:tbl>
          </a:graphicData>
        </a:graphic>
      </p:graphicFrame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D6BD874-7DDB-13D3-4A05-819D0ED97E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8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A24B28-042E-DCFC-9047-73E3DCE794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2942"/>
              </a:gs>
              <a:gs pos="85000">
                <a:srgbClr val="005962"/>
              </a:gs>
              <a:gs pos="100000">
                <a:srgbClr val="00596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01" tIns="45688" rIns="91401" bIns="45688" anchor="ctr" anchorCtr="0">
            <a:noAutofit/>
          </a:bodyPr>
          <a:lstStyle/>
          <a:p>
            <a:pPr algn="ctr"/>
            <a:endParaRPr lang="en-IN" sz="1799" b="1">
              <a:solidFill>
                <a:schemeClr val="dk1"/>
              </a:solidFill>
              <a:latin typeface="Arial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7C6B67-5672-0E61-73E9-2A14A521F615}"/>
              </a:ext>
            </a:extLst>
          </p:cNvPr>
          <p:cNvSpPr/>
          <p:nvPr/>
        </p:nvSpPr>
        <p:spPr>
          <a:xfrm>
            <a:off x="-1" y="1038475"/>
            <a:ext cx="12192002" cy="482405"/>
          </a:xfrm>
          <a:prstGeom prst="rect">
            <a:avLst/>
          </a:prstGeom>
          <a:solidFill>
            <a:srgbClr val="E8F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Definitions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A11030-C3DA-A947-3947-BA55F10B89CB}"/>
              </a:ext>
            </a:extLst>
          </p:cNvPr>
          <p:cNvSpPr txBox="1"/>
          <p:nvPr/>
        </p:nvSpPr>
        <p:spPr>
          <a:xfrm>
            <a:off x="445182" y="1070128"/>
            <a:ext cx="11301636" cy="4191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2000" dirty="0"/>
              <a:t>Terms you’ll see in these KPIs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3E397FA-A362-066F-2765-14FFF9ADA895}"/>
              </a:ext>
            </a:extLst>
          </p:cNvPr>
          <p:cNvGrpSpPr/>
          <p:nvPr/>
        </p:nvGrpSpPr>
        <p:grpSpPr>
          <a:xfrm rot="18402201">
            <a:off x="-153630" y="-80342"/>
            <a:ext cx="835414" cy="439229"/>
            <a:chOff x="69825" y="62567"/>
            <a:chExt cx="835414" cy="43922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D23E2B-B28C-E7E4-FD5D-6269FEBA8D93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53" name="Graphic 7">
              <a:extLst>
                <a:ext uri="{FF2B5EF4-FFF2-40B4-BE49-F238E27FC236}">
                  <a16:creationId xmlns:a16="http://schemas.microsoft.com/office/drawing/2014/main" id="{8EA781C4-028B-1E43-14B6-20222147C704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E4C9D2DF-9077-5CCF-4C44-F2B1D7C259D8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6D0624A-A106-20A0-8038-A32525380724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8A27572-7C0F-F190-B5DF-4D109AD95760}"/>
              </a:ext>
            </a:extLst>
          </p:cNvPr>
          <p:cNvSpPr/>
          <p:nvPr/>
        </p:nvSpPr>
        <p:spPr>
          <a:xfrm>
            <a:off x="0" y="1618469"/>
            <a:ext cx="12192000" cy="5239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34FCC60-13CA-128B-D984-F5717D7C8A95}"/>
              </a:ext>
            </a:extLst>
          </p:cNvPr>
          <p:cNvGrpSpPr/>
          <p:nvPr/>
        </p:nvGrpSpPr>
        <p:grpSpPr>
          <a:xfrm rot="9000000" flipH="1">
            <a:off x="11626201" y="1155788"/>
            <a:ext cx="835414" cy="439229"/>
            <a:chOff x="69825" y="62567"/>
            <a:chExt cx="835414" cy="43922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F94005A-34D2-FDE2-DA6D-E614A656EE64}"/>
                </a:ext>
              </a:extLst>
            </p:cNvPr>
            <p:cNvSpPr/>
            <p:nvPr/>
          </p:nvSpPr>
          <p:spPr>
            <a:xfrm rot="2251815">
              <a:off x="579053" y="175610"/>
              <a:ext cx="326186" cy="326186"/>
            </a:xfrm>
            <a:custGeom>
              <a:avLst/>
              <a:gdLst>
                <a:gd name="connsiteX0" fmla="*/ 30575 w 61150"/>
                <a:gd name="connsiteY0" fmla="*/ 61151 h 61150"/>
                <a:gd name="connsiteX1" fmla="*/ 0 w 61150"/>
                <a:gd name="connsiteY1" fmla="*/ 30575 h 61150"/>
                <a:gd name="connsiteX2" fmla="*/ 30575 w 61150"/>
                <a:gd name="connsiteY2" fmla="*/ 0 h 61150"/>
                <a:gd name="connsiteX3" fmla="*/ 61150 w 61150"/>
                <a:gd name="connsiteY3" fmla="*/ 30575 h 61150"/>
                <a:gd name="connsiteX4" fmla="*/ 30575 w 61150"/>
                <a:gd name="connsiteY4" fmla="*/ 61151 h 61150"/>
                <a:gd name="connsiteX5" fmla="*/ 30575 w 61150"/>
                <a:gd name="connsiteY5" fmla="*/ 7048 h 61150"/>
                <a:gd name="connsiteX6" fmla="*/ 7144 w 61150"/>
                <a:gd name="connsiteY6" fmla="*/ 30480 h 61150"/>
                <a:gd name="connsiteX7" fmla="*/ 30575 w 61150"/>
                <a:gd name="connsiteY7" fmla="*/ 53912 h 61150"/>
                <a:gd name="connsiteX8" fmla="*/ 54007 w 61150"/>
                <a:gd name="connsiteY8" fmla="*/ 30480 h 61150"/>
                <a:gd name="connsiteX9" fmla="*/ 30575 w 61150"/>
                <a:gd name="connsiteY9" fmla="*/ 7048 h 6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50" h="61150">
                  <a:moveTo>
                    <a:pt x="30575" y="61151"/>
                  </a:moveTo>
                  <a:cubicBezTo>
                    <a:pt x="13716" y="61151"/>
                    <a:pt x="0" y="47434"/>
                    <a:pt x="0" y="30575"/>
                  </a:cubicBezTo>
                  <a:cubicBezTo>
                    <a:pt x="0" y="13716"/>
                    <a:pt x="13716" y="0"/>
                    <a:pt x="30575" y="0"/>
                  </a:cubicBezTo>
                  <a:cubicBezTo>
                    <a:pt x="47434" y="0"/>
                    <a:pt x="61150" y="13716"/>
                    <a:pt x="61150" y="30575"/>
                  </a:cubicBezTo>
                  <a:cubicBezTo>
                    <a:pt x="61150" y="47434"/>
                    <a:pt x="47434" y="61151"/>
                    <a:pt x="30575" y="61151"/>
                  </a:cubicBezTo>
                  <a:close/>
                  <a:moveTo>
                    <a:pt x="30575" y="7048"/>
                  </a:moveTo>
                  <a:cubicBezTo>
                    <a:pt x="17621" y="7048"/>
                    <a:pt x="7144" y="17621"/>
                    <a:pt x="7144" y="30480"/>
                  </a:cubicBezTo>
                  <a:cubicBezTo>
                    <a:pt x="7144" y="43339"/>
                    <a:pt x="17717" y="53912"/>
                    <a:pt x="30575" y="53912"/>
                  </a:cubicBezTo>
                  <a:cubicBezTo>
                    <a:pt x="43434" y="53912"/>
                    <a:pt x="54007" y="43339"/>
                    <a:pt x="54007" y="30480"/>
                  </a:cubicBezTo>
                  <a:cubicBezTo>
                    <a:pt x="54007" y="17621"/>
                    <a:pt x="43434" y="7048"/>
                    <a:pt x="30575" y="704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10" name="Graphic 7">
              <a:extLst>
                <a:ext uri="{FF2B5EF4-FFF2-40B4-BE49-F238E27FC236}">
                  <a16:creationId xmlns:a16="http://schemas.microsoft.com/office/drawing/2014/main" id="{5B8D9402-66B5-E6EC-2878-22FC9F50A7E1}"/>
                </a:ext>
              </a:extLst>
            </p:cNvPr>
            <p:cNvGrpSpPr/>
            <p:nvPr/>
          </p:nvGrpSpPr>
          <p:grpSpPr>
            <a:xfrm rot="2251815">
              <a:off x="69825" y="62567"/>
              <a:ext cx="229141" cy="230160"/>
              <a:chOff x="-5951696" y="-735997"/>
              <a:chExt cx="42957" cy="43148"/>
            </a:xfrm>
            <a:solidFill>
              <a:srgbClr val="FFFFFF"/>
            </a:solidFill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DD4C1583-E669-FA3C-0CCB-C9FB3923E46D}"/>
                  </a:ext>
                </a:extLst>
              </p:cNvPr>
              <p:cNvSpPr/>
              <p:nvPr/>
            </p:nvSpPr>
            <p:spPr>
              <a:xfrm>
                <a:off x="-5933789" y="-735997"/>
                <a:ext cx="7048" cy="43148"/>
              </a:xfrm>
              <a:custGeom>
                <a:avLst/>
                <a:gdLst>
                  <a:gd name="connsiteX0" fmla="*/ 3524 w 7048"/>
                  <a:gd name="connsiteY0" fmla="*/ 43148 h 43148"/>
                  <a:gd name="connsiteX1" fmla="*/ 0 w 7048"/>
                  <a:gd name="connsiteY1" fmla="*/ 39529 h 43148"/>
                  <a:gd name="connsiteX2" fmla="*/ 0 w 7048"/>
                  <a:gd name="connsiteY2" fmla="*/ 3619 h 43148"/>
                  <a:gd name="connsiteX3" fmla="*/ 3524 w 7048"/>
                  <a:gd name="connsiteY3" fmla="*/ 0 h 43148"/>
                  <a:gd name="connsiteX4" fmla="*/ 7049 w 7048"/>
                  <a:gd name="connsiteY4" fmla="*/ 3619 h 43148"/>
                  <a:gd name="connsiteX5" fmla="*/ 7049 w 7048"/>
                  <a:gd name="connsiteY5" fmla="*/ 39529 h 43148"/>
                  <a:gd name="connsiteX6" fmla="*/ 3524 w 7048"/>
                  <a:gd name="connsiteY6" fmla="*/ 43148 h 43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48" h="43148">
                    <a:moveTo>
                      <a:pt x="3524" y="43148"/>
                    </a:moveTo>
                    <a:cubicBezTo>
                      <a:pt x="1524" y="43148"/>
                      <a:pt x="0" y="41529"/>
                      <a:pt x="0" y="39529"/>
                    </a:cubicBezTo>
                    <a:lnTo>
                      <a:pt x="0" y="3619"/>
                    </a:lnTo>
                    <a:cubicBezTo>
                      <a:pt x="0" y="1619"/>
                      <a:pt x="1619" y="0"/>
                      <a:pt x="3524" y="0"/>
                    </a:cubicBezTo>
                    <a:cubicBezTo>
                      <a:pt x="5429" y="0"/>
                      <a:pt x="7049" y="1619"/>
                      <a:pt x="7049" y="3619"/>
                    </a:cubicBezTo>
                    <a:lnTo>
                      <a:pt x="7049" y="39529"/>
                    </a:lnTo>
                    <a:cubicBezTo>
                      <a:pt x="7049" y="41529"/>
                      <a:pt x="5429" y="43148"/>
                      <a:pt x="3524" y="43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66424C1F-0307-0E80-596B-69D83DA3D4C9}"/>
                  </a:ext>
                </a:extLst>
              </p:cNvPr>
              <p:cNvSpPr/>
              <p:nvPr/>
            </p:nvSpPr>
            <p:spPr>
              <a:xfrm>
                <a:off x="-5951696" y="-718090"/>
                <a:ext cx="42957" cy="7239"/>
              </a:xfrm>
              <a:custGeom>
                <a:avLst/>
                <a:gdLst>
                  <a:gd name="connsiteX0" fmla="*/ 39433 w 42957"/>
                  <a:gd name="connsiteY0" fmla="*/ 7239 h 7239"/>
                  <a:gd name="connsiteX1" fmla="*/ 3524 w 42957"/>
                  <a:gd name="connsiteY1" fmla="*/ 7239 h 7239"/>
                  <a:gd name="connsiteX2" fmla="*/ 0 w 42957"/>
                  <a:gd name="connsiteY2" fmla="*/ 3619 h 7239"/>
                  <a:gd name="connsiteX3" fmla="*/ 3524 w 42957"/>
                  <a:gd name="connsiteY3" fmla="*/ 0 h 7239"/>
                  <a:gd name="connsiteX4" fmla="*/ 39433 w 42957"/>
                  <a:gd name="connsiteY4" fmla="*/ 0 h 7239"/>
                  <a:gd name="connsiteX5" fmla="*/ 42958 w 42957"/>
                  <a:gd name="connsiteY5" fmla="*/ 3619 h 7239"/>
                  <a:gd name="connsiteX6" fmla="*/ 39433 w 42957"/>
                  <a:gd name="connsiteY6" fmla="*/ 7239 h 7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957" h="7239">
                    <a:moveTo>
                      <a:pt x="39433" y="7239"/>
                    </a:moveTo>
                    <a:lnTo>
                      <a:pt x="3524" y="7239"/>
                    </a:lnTo>
                    <a:cubicBezTo>
                      <a:pt x="1524" y="7239"/>
                      <a:pt x="0" y="5620"/>
                      <a:pt x="0" y="3619"/>
                    </a:cubicBezTo>
                    <a:cubicBezTo>
                      <a:pt x="0" y="1619"/>
                      <a:pt x="1619" y="0"/>
                      <a:pt x="3524" y="0"/>
                    </a:cubicBezTo>
                    <a:lnTo>
                      <a:pt x="39433" y="0"/>
                    </a:lnTo>
                    <a:cubicBezTo>
                      <a:pt x="41434" y="0"/>
                      <a:pt x="42958" y="1619"/>
                      <a:pt x="42958" y="3619"/>
                    </a:cubicBezTo>
                    <a:cubicBezTo>
                      <a:pt x="42958" y="5620"/>
                      <a:pt x="41338" y="7239"/>
                      <a:pt x="39433" y="72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</p:grpSp>
      </p:grp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924848"/>
            <a:ext cx="11301637" cy="624114"/>
          </a:xfrm>
          <a:prstGeom prst="round2Same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2F8068-F59C-2D87-B3FE-1EC285AF5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931525"/>
              </p:ext>
            </p:extLst>
          </p:nvPr>
        </p:nvGraphicFramePr>
        <p:xfrm>
          <a:off x="445182" y="1924848"/>
          <a:ext cx="11301637" cy="456303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45623">
                  <a:extLst>
                    <a:ext uri="{9D8B030D-6E8A-4147-A177-3AD203B41FA5}">
                      <a16:colId xmlns:a16="http://schemas.microsoft.com/office/drawing/2014/main" val="246695129"/>
                    </a:ext>
                  </a:extLst>
                </a:gridCol>
                <a:gridCol w="3859616">
                  <a:extLst>
                    <a:ext uri="{9D8B030D-6E8A-4147-A177-3AD203B41FA5}">
                      <a16:colId xmlns:a16="http://schemas.microsoft.com/office/drawing/2014/main" val="3307943540"/>
                    </a:ext>
                  </a:extLst>
                </a:gridCol>
                <a:gridCol w="5096398">
                  <a:extLst>
                    <a:ext uri="{9D8B030D-6E8A-4147-A177-3AD203B41FA5}">
                      <a16:colId xmlns:a16="http://schemas.microsoft.com/office/drawing/2014/main" val="3463382898"/>
                    </a:ext>
                  </a:extLst>
                </a:gridCol>
              </a:tblGrid>
              <a:tr h="4823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Abbreviation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Term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Definition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865477"/>
                  </a:ext>
                </a:extLst>
              </a:tr>
              <a:tr h="1360225"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ASPU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Average Spending Per User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Average spending per user per month. Calculated by dividing monthly service revenue by the average number of unique customers.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534307"/>
                  </a:ext>
                </a:extLst>
              </a:tr>
              <a:tr h="1360225"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MOU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Minutes of Usage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Average time, in minutes, a user uses their mobile phone/device.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224543"/>
                  </a:ext>
                </a:extLst>
              </a:tr>
              <a:tr h="1360225"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MB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Megabyte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6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 data measurement unit equal to 1,048,576 bytes or approximately 1/1000 of a gigabyte.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65851"/>
                  </a:ext>
                </a:extLst>
              </a:tr>
            </a:tbl>
          </a:graphicData>
        </a:graphic>
      </p:graphicFrame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D408DC4-77A4-5980-9DD6-07E504AA0A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98" y="205749"/>
            <a:ext cx="788155" cy="70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28DDAC24-0E55-6DCE-24B6-444101146598}"/>
              </a:ext>
            </a:extLst>
          </p:cNvPr>
          <p:cNvGrpSpPr/>
          <p:nvPr/>
        </p:nvGrpSpPr>
        <p:grpSpPr>
          <a:xfrm>
            <a:off x="3216571" y="2881168"/>
            <a:ext cx="5562600" cy="2015711"/>
            <a:chOff x="3241260" y="2645084"/>
            <a:chExt cx="5562600" cy="201571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19BC505-5935-8C05-F538-40B2F87981C0}"/>
                </a:ext>
              </a:extLst>
            </p:cNvPr>
            <p:cNvSpPr txBox="1"/>
            <p:nvPr/>
          </p:nvSpPr>
          <p:spPr>
            <a:xfrm>
              <a:off x="3241260" y="2645084"/>
              <a:ext cx="55626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800" b="1" kern="1200" dirty="0">
                  <a:solidFill>
                    <a:schemeClr val="accent5"/>
                  </a:solidFill>
                  <a:latin typeface="+mn-lt"/>
                  <a:ea typeface="+mn-ea"/>
                  <a:cs typeface="+mn-cs"/>
                </a:rPr>
                <a:t>ASPU Impact</a:t>
              </a:r>
              <a:endParaRPr lang="en-US" sz="4800" b="1" kern="0" dirty="0">
                <a:solidFill>
                  <a:schemeClr val="accent5"/>
                </a:solidFill>
                <a:latin typeface="+mn-lt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BFBE61D-3EE6-C903-CE78-1813E67CF944}"/>
                </a:ext>
              </a:extLst>
            </p:cNvPr>
            <p:cNvSpPr txBox="1"/>
            <p:nvPr/>
          </p:nvSpPr>
          <p:spPr>
            <a:xfrm>
              <a:off x="3241260" y="3583577"/>
              <a:ext cx="556260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3200" dirty="0"/>
                <a:t>Measures </a:t>
              </a:r>
              <a:br>
                <a:rPr lang="en-US" sz="3200" dirty="0"/>
              </a:br>
              <a:r>
                <a:rPr lang="en-US" sz="3200" dirty="0"/>
                <a:t>Overall Revenue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139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ASPU Impact KPIs</a:t>
            </a:r>
            <a:endParaRPr lang="en-IN" sz="3600" b="1" dirty="0">
              <a:solidFill>
                <a:schemeClr val="bg1"/>
              </a:solidFill>
            </a:endParaRP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DEB837BF-D369-0107-3EC6-5E3065B29207}"/>
              </a:ext>
            </a:extLst>
          </p:cNvPr>
          <p:cNvSpPr/>
          <p:nvPr/>
        </p:nvSpPr>
        <p:spPr>
          <a:xfrm>
            <a:off x="445182" y="1430434"/>
            <a:ext cx="11301637" cy="588866"/>
          </a:xfrm>
          <a:prstGeom prst="round2Same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Table 12">
            <a:extLst>
              <a:ext uri="{FF2B5EF4-FFF2-40B4-BE49-F238E27FC236}">
                <a16:creationId xmlns:a16="http://schemas.microsoft.com/office/drawing/2014/main" id="{7043131A-2DEE-254E-47F3-017178B30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059331"/>
              </p:ext>
            </p:extLst>
          </p:nvPr>
        </p:nvGraphicFramePr>
        <p:xfrm>
          <a:off x="445182" y="1430435"/>
          <a:ext cx="11301637" cy="51227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02463">
                  <a:extLst>
                    <a:ext uri="{9D8B030D-6E8A-4147-A177-3AD203B41FA5}">
                      <a16:colId xmlns:a16="http://schemas.microsoft.com/office/drawing/2014/main" val="437558561"/>
                    </a:ext>
                  </a:extLst>
                </a:gridCol>
                <a:gridCol w="7899174">
                  <a:extLst>
                    <a:ext uri="{9D8B030D-6E8A-4147-A177-3AD203B41FA5}">
                      <a16:colId xmlns:a16="http://schemas.microsoft.com/office/drawing/2014/main" val="3644996359"/>
                    </a:ext>
                  </a:extLst>
                </a:gridCol>
              </a:tblGrid>
              <a:tr h="4657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KPI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What it measures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71106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Pre ASPU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revenue per subscriber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33039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Post ASPU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group's revenue per subscriber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after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10831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TG ASPU Uplift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revenue per subscriber for the target group. Calculated by subtracting the Pre ASPU from the Post ASPU.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633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48167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Pre ASPU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revenue per subscriber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before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643744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Post ASPU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 group's revenue per subscriber </a:t>
                      </a:r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</a:t>
                      </a:r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measurement period.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95820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 ASPU Uplift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Lift in revenue per subscriber for the control group. Calculated by subtracting the Pre ASPU from the Post ASPU.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48162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75876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ASPU Impact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 revenue impact per subscriber. Calculated by finding the difference between the target group and the control group.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7298"/>
                  </a:ext>
                </a:extLst>
              </a:tr>
              <a:tr h="46570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Incremental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incremental revenue for this cohort.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83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13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B62528E-749C-8885-519C-2BA8CD4E985F}"/>
              </a:ext>
            </a:extLst>
          </p:cNvPr>
          <p:cNvSpPr txBox="1"/>
          <p:nvPr/>
        </p:nvSpPr>
        <p:spPr>
          <a:xfrm>
            <a:off x="445182" y="359862"/>
            <a:ext cx="11301636" cy="581025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ASPU Impact KPIs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495D5C-0439-C347-E7DA-6EB4359C68AF}"/>
              </a:ext>
            </a:extLst>
          </p:cNvPr>
          <p:cNvSpPr/>
          <p:nvPr/>
        </p:nvSpPr>
        <p:spPr>
          <a:xfrm>
            <a:off x="445182" y="1430435"/>
            <a:ext cx="11301637" cy="5122766"/>
          </a:xfrm>
          <a:prstGeom prst="roundRect">
            <a:avLst>
              <a:gd name="adj" fmla="val 231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06C114-B52E-0C6C-4150-E869F17A97BD}"/>
              </a:ext>
            </a:extLst>
          </p:cNvPr>
          <p:cNvSpPr/>
          <p:nvPr/>
        </p:nvSpPr>
        <p:spPr>
          <a:xfrm>
            <a:off x="622299" y="1593850"/>
            <a:ext cx="10947402" cy="4795936"/>
          </a:xfrm>
          <a:prstGeom prst="roundRect">
            <a:avLst>
              <a:gd name="adj" fmla="val 1122"/>
            </a:avLst>
          </a:prstGeom>
          <a:solidFill>
            <a:schemeClr val="bg1"/>
          </a:solidFill>
          <a:ln>
            <a:noFill/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386681-8B1B-94E6-9FAC-FE1D407C7ECE}"/>
              </a:ext>
            </a:extLst>
          </p:cNvPr>
          <p:cNvSpPr/>
          <p:nvPr/>
        </p:nvSpPr>
        <p:spPr>
          <a:xfrm>
            <a:off x="526713" y="1517715"/>
            <a:ext cx="11138574" cy="4948206"/>
          </a:xfrm>
          <a:prstGeom prst="roundRect">
            <a:avLst>
              <a:gd name="adj" fmla="val 1544"/>
            </a:avLst>
          </a:prstGeom>
          <a:noFill/>
          <a:ln>
            <a:solidFill>
              <a:srgbClr val="004554"/>
            </a:solidFill>
          </a:ln>
          <a:effectLst>
            <a:outerShdw blurRad="50800" dist="127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B1C9808F-35CB-BD91-B67D-25D3DA24D6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344857"/>
              </p:ext>
            </p:extLst>
          </p:nvPr>
        </p:nvGraphicFramePr>
        <p:xfrm>
          <a:off x="818147" y="1694046"/>
          <a:ext cx="10555706" cy="459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254529"/>
      </p:ext>
    </p:extLst>
  </p:cSld>
  <p:clrMapOvr>
    <a:masterClrMapping/>
  </p:clrMapOvr>
</p:sld>
</file>

<file path=ppt/theme/theme1.xml><?xml version="1.0" encoding="utf-8"?>
<a:theme xmlns:a="http://schemas.openxmlformats.org/drawingml/2006/main" name="1_Infogain Theme">
  <a:themeElements>
    <a:clrScheme name="Infogain">
      <a:dk1>
        <a:srgbClr val="000000"/>
      </a:dk1>
      <a:lt1>
        <a:srgbClr val="FFFFFF"/>
      </a:lt1>
      <a:dk2>
        <a:srgbClr val="4CA88A"/>
      </a:dk2>
      <a:lt2>
        <a:srgbClr val="00A9DA"/>
      </a:lt2>
      <a:accent1>
        <a:srgbClr val="E7513C"/>
      </a:accent1>
      <a:accent2>
        <a:srgbClr val="313437"/>
      </a:accent2>
      <a:accent3>
        <a:srgbClr val="5B719A"/>
      </a:accent3>
      <a:accent4>
        <a:srgbClr val="006BB1"/>
      </a:accent4>
      <a:accent5>
        <a:srgbClr val="174276"/>
      </a:accent5>
      <a:accent6>
        <a:srgbClr val="B0B2B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4F659E87B70A419CAE1A5092230E6B" ma:contentTypeVersion="4" ma:contentTypeDescription="Create a new document." ma:contentTypeScope="" ma:versionID="a0565ec26856752e995f618f1b5d0e79">
  <xsd:schema xmlns:xsd="http://www.w3.org/2001/XMLSchema" xmlns:xs="http://www.w3.org/2001/XMLSchema" xmlns:p="http://schemas.microsoft.com/office/2006/metadata/properties" xmlns:ns2="5dbc6360-c13d-4683-9985-ea1540c9bf75" xmlns:ns3="bdf9c1d3-2a4c-4fde-897a-e4491510ebd4" targetNamespace="http://schemas.microsoft.com/office/2006/metadata/properties" ma:root="true" ma:fieldsID="8bbe34d6268566ec996952b58435b5d7" ns2:_="" ns3:_="">
    <xsd:import namespace="5dbc6360-c13d-4683-9985-ea1540c9bf75"/>
    <xsd:import namespace="bdf9c1d3-2a4c-4fde-897a-e4491510eb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c6360-c13d-4683-9985-ea1540c9bf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9c1d3-2a4c-4fde-897a-e4491510eb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85C743-9D90-49F3-BAB2-DBD4103F853B}">
  <ds:schemaRefs>
    <ds:schemaRef ds:uri="5dbc6360-c13d-4683-9985-ea1540c9bf75"/>
    <ds:schemaRef ds:uri="bdf9c1d3-2a4c-4fde-897a-e4491510eb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97F3B64-D20B-409B-BA19-F17E5D5EBE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6A30ED-D5CB-48E4-86CA-ECAFCE08EA34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bdf9c1d3-2a4c-4fde-897a-e4491510ebd4"/>
    <ds:schemaRef ds:uri="5dbc6360-c13d-4683-9985-ea1540c9bf75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Absolutdata_Template</Template>
  <TotalTime>1215</TotalTime>
  <Words>1408</Words>
  <Application>Microsoft Office PowerPoint</Application>
  <PresentationFormat>Widescreen</PresentationFormat>
  <Paragraphs>185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Oriya Sangam MN</vt:lpstr>
      <vt:lpstr>1_Infogain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Promita Majumdar</dc:creator>
  <cp:lastModifiedBy>Promita Majumdar</cp:lastModifiedBy>
  <cp:revision>53</cp:revision>
  <dcterms:created xsi:type="dcterms:W3CDTF">2021-02-03T12:06:37Z</dcterms:created>
  <dcterms:modified xsi:type="dcterms:W3CDTF">2023-02-02T12:44:36Z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0x010100D94F659E87B70A419CAE1A5092230E6B</vt:lpwstr>
  </property>
</Properties>
</file>